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57" r:id="rId5"/>
    <p:sldId id="258" r:id="rId6"/>
    <p:sldId id="260" r:id="rId7"/>
    <p:sldId id="262" r:id="rId8"/>
    <p:sldId id="266" r:id="rId9"/>
    <p:sldId id="263" r:id="rId10"/>
    <p:sldId id="264" r:id="rId11"/>
    <p:sldId id="265" r:id="rId12"/>
    <p:sldId id="267" r:id="rId13"/>
    <p:sldId id="271" r:id="rId14"/>
    <p:sldId id="269" r:id="rId15"/>
    <p:sldId id="270" r:id="rId16"/>
    <p:sldId id="273" r:id="rId17"/>
    <p:sldId id="274" r:id="rId18"/>
    <p:sldId id="276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737" autoAdjust="0"/>
  </p:normalViewPr>
  <p:slideViewPr>
    <p:cSldViewPr>
      <p:cViewPr>
        <p:scale>
          <a:sx n="55" d="100"/>
          <a:sy n="55" d="100"/>
        </p:scale>
        <p:origin x="-912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4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áromszög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erékszögű háromszög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Háromszög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11" name="Egyenes összekötő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erékszögű háromszög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Egyenes összekötő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568C983-D8E5-4B31-BC92-93CE7CEE0DAB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A55C550-4DA7-4229-B691-37169E00DE5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4824535"/>
          </a:xfrm>
        </p:spPr>
        <p:txBody>
          <a:bodyPr>
            <a:noAutofit/>
          </a:bodyPr>
          <a:lstStyle/>
          <a:p>
            <a:r>
              <a:rPr lang="hu-HU" sz="6600" dirty="0" smtClean="0">
                <a:latin typeface="Harrington" pitchFamily="82" charset="0"/>
              </a:rPr>
              <a:t>Török Andrea</a:t>
            </a:r>
            <a:br>
              <a:rPr lang="hu-HU" sz="6600" dirty="0" smtClean="0">
                <a:latin typeface="Harrington" pitchFamily="82" charset="0"/>
              </a:rPr>
            </a:br>
            <a:r>
              <a:rPr lang="hu-HU" sz="6600" dirty="0" smtClean="0">
                <a:latin typeface="Harrington" pitchFamily="82" charset="0"/>
              </a:rPr>
              <a:t/>
            </a:r>
            <a:br>
              <a:rPr lang="hu-HU" sz="6600" dirty="0" smtClean="0">
                <a:latin typeface="Harrington" pitchFamily="82" charset="0"/>
              </a:rPr>
            </a:br>
            <a:r>
              <a:rPr lang="hu-HU" sz="6600" dirty="0" smtClean="0">
                <a:latin typeface="Harrington" pitchFamily="82" charset="0"/>
              </a:rPr>
              <a:t>A divat</a:t>
            </a:r>
            <a:endParaRPr lang="hu-HU" sz="6600" dirty="0">
              <a:latin typeface="Harrington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   A divat egy adott kultúra vagy kor irányzata, amely leggyakrabban az öltözködést, protokolláris szokásokat és a társas érintkezés szabályait befolyásolja.</a:t>
            </a:r>
          </a:p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   Általánosabban divatként hivatkozhatunk az alábbi fogalmakra:</a:t>
            </a:r>
          </a:p>
          <a:p>
            <a:pPr lvl="0">
              <a:buNone/>
            </a:pPr>
            <a:r>
              <a:rPr lang="hu-HU" dirty="0" smtClean="0">
                <a:latin typeface="Harrington" pitchFamily="82" charset="0"/>
              </a:rPr>
              <a:t>   Az élet külső formáit, a társas érintkezést, a viselet, az öltözködés módját irányító és konkrét változó szokások összessége, rendszere;</a:t>
            </a:r>
          </a:p>
          <a:p>
            <a:pPr lvl="0">
              <a:buNone/>
            </a:pPr>
            <a:r>
              <a:rPr lang="hu-HU" dirty="0" smtClean="0">
                <a:latin typeface="Harrington" pitchFamily="82" charset="0"/>
              </a:rPr>
              <a:t>   Felkapott szokás;</a:t>
            </a:r>
          </a:p>
          <a:p>
            <a:pPr lvl="0">
              <a:buNone/>
            </a:pPr>
            <a:r>
              <a:rPr lang="hu-HU" dirty="0" smtClean="0">
                <a:latin typeface="Harrington" pitchFamily="82" charset="0"/>
              </a:rPr>
              <a:t>   Valakinek vagy valaminek időhöz kötött közkedveltsége.</a:t>
            </a:r>
          </a:p>
          <a:p>
            <a:endParaRPr lang="hu-HU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i="1" dirty="0" smtClean="0">
                <a:latin typeface="Bell MT" pitchFamily="18" charset="0"/>
              </a:rPr>
              <a:t>2014 tavasza, és nyara</a:t>
            </a:r>
            <a:br>
              <a:rPr lang="hu-HU" i="1" dirty="0" smtClean="0">
                <a:latin typeface="Bell MT" pitchFamily="18" charset="0"/>
              </a:rPr>
            </a:br>
            <a:endParaRPr lang="hu-HU" i="1" dirty="0">
              <a:latin typeface="Bell MT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hu-HU" sz="2400" i="1" smtClean="0">
                <a:latin typeface="Bell MT" pitchFamily="18" charset="0"/>
              </a:rPr>
              <a:t>    </a:t>
            </a:r>
          </a:p>
          <a:p>
            <a:pPr lvl="0">
              <a:buNone/>
            </a:pPr>
            <a:r>
              <a:rPr lang="hu-HU" sz="2400" i="1" smtClean="0">
                <a:latin typeface="Harrington" pitchFamily="82" charset="0"/>
              </a:rPr>
              <a:t> </a:t>
            </a:r>
            <a:r>
              <a:rPr lang="hu-HU" sz="2200" i="1" dirty="0" smtClean="0">
                <a:latin typeface="Harrington" pitchFamily="82" charset="0"/>
              </a:rPr>
              <a:t>2014 tavasza, és nyara tele lesz élénk színekkel, pöttyökkel, és kockákkal. Trendi lesz az egyszerű, lágy színeket felvonultató ruházat, és ne felejtsük el az örök divatot, a hófehéret. Teret nyer 2014 nyarán a kék szín is. Teret nyer a csipke, és hódít majd a rózsaszín. Ne feledjük azonban, hogy mindenkinek azt a ruhát kell megtalálnia, ami róla szól.</a:t>
            </a:r>
          </a:p>
          <a:p>
            <a:pPr lvl="0">
              <a:buNone/>
            </a:pPr>
            <a:r>
              <a:rPr lang="hu-HU" sz="2200" i="1" dirty="0" smtClean="0">
                <a:latin typeface="Harrington" pitchFamily="82" charset="0"/>
              </a:rPr>
              <a:t> Nőies csizmák télre Ez lesz a téli csizma divat 2014 Éljen a military! A katonás military trend nem csak a ruhák közé kígyózott be, újabban a cipők és a kiegészítők terén is nagy sikerrel szerepel. Ha a nőies </a:t>
            </a:r>
            <a:r>
              <a:rPr lang="hu-HU" sz="2200" i="1" dirty="0" err="1" smtClean="0">
                <a:latin typeface="Harrington" pitchFamily="82" charset="0"/>
              </a:rPr>
              <a:t>magassarkú</a:t>
            </a:r>
            <a:r>
              <a:rPr lang="hu-HU" sz="2200" i="1" dirty="0" smtClean="0">
                <a:latin typeface="Harrington" pitchFamily="82" charset="0"/>
              </a:rPr>
              <a:t> lábbelik nem tartoznak a te világodba, és valami vagányabbra vágysz, ezeket a fazonokat neked találták ki. Nem kell feltétlenül férfiasnak lennie, a </a:t>
            </a:r>
            <a:r>
              <a:rPr lang="hu-HU" sz="2200" i="1" dirty="0" err="1" smtClean="0">
                <a:latin typeface="Harrington" pitchFamily="82" charset="0"/>
              </a:rPr>
              <a:t>Fendi</a:t>
            </a:r>
            <a:r>
              <a:rPr lang="hu-HU" sz="2200" i="1" dirty="0" smtClean="0">
                <a:latin typeface="Harrington" pitchFamily="82" charset="0"/>
              </a:rPr>
              <a:t> őszi kollekciójában bebizonyította, hogy néhány jól megválasztott elemmel, szoknyával vagy ruhával, egy military csizmában is lehetsz törékeny és nőies</a:t>
            </a:r>
            <a:r>
              <a:rPr lang="hu-HU" sz="2200" dirty="0" smtClean="0">
                <a:latin typeface="Harrington" pitchFamily="82" charset="0"/>
              </a:rPr>
              <a:t>.</a:t>
            </a:r>
          </a:p>
          <a:p>
            <a:endParaRPr lang="hu-H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1477418_211916402351223_275558234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1268760"/>
            <a:ext cx="4392488" cy="537321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>
            <a:normAutofit fontScale="90000"/>
          </a:bodyPr>
          <a:lstStyle/>
          <a:p>
            <a:r>
              <a:rPr lang="hu-HU" i="1" dirty="0" smtClean="0">
                <a:latin typeface="Bell MT" pitchFamily="18" charset="0"/>
              </a:rPr>
              <a:t>2014 őszi/téli klasszikus farmernadrág</a:t>
            </a:r>
            <a:endParaRPr lang="hu-HU" i="1" dirty="0">
              <a:latin typeface="Bell MT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>
            <a:noAutofit/>
          </a:bodyPr>
          <a:lstStyle/>
          <a:p>
            <a:pPr lvl="0">
              <a:buNone/>
            </a:pPr>
            <a:endParaRPr lang="hu-HU" sz="2000" b="1" dirty="0" smtClean="0">
              <a:latin typeface="Harrington" pitchFamily="82" charset="0"/>
            </a:endParaRPr>
          </a:p>
          <a:p>
            <a:endParaRPr lang="hu-HU" sz="2000" i="1" dirty="0">
              <a:latin typeface="Agency FB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95536" y="1268760"/>
            <a:ext cx="4032448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hu-HU" sz="2000" dirty="0" smtClean="0">
                <a:latin typeface="Harrington" pitchFamily="82" charset="0"/>
              </a:rPr>
              <a:t>Az alapanyagok közül a legfontosabbak: </a:t>
            </a:r>
            <a:r>
              <a:rPr lang="hu-HU" sz="2000" dirty="0" err="1" smtClean="0">
                <a:latin typeface="Harrington" pitchFamily="82" charset="0"/>
              </a:rPr>
              <a:t>denim</a:t>
            </a:r>
            <a:r>
              <a:rPr lang="hu-HU" sz="2000" dirty="0" smtClean="0">
                <a:latin typeface="Harrington" pitchFamily="82" charset="0"/>
              </a:rPr>
              <a:t>, szál-koptatott, </a:t>
            </a:r>
            <a:r>
              <a:rPr lang="hu-HU" sz="2000" dirty="0" err="1" smtClean="0">
                <a:latin typeface="Harrington" pitchFamily="82" charset="0"/>
              </a:rPr>
              <a:t>sztreccs</a:t>
            </a:r>
            <a:r>
              <a:rPr lang="hu-HU" sz="2000" dirty="0" smtClean="0">
                <a:latin typeface="Harrington" pitchFamily="82" charset="0"/>
              </a:rPr>
              <a:t> </a:t>
            </a:r>
            <a:r>
              <a:rPr lang="hu-HU" sz="2000" dirty="0" err="1" smtClean="0">
                <a:latin typeface="Harrington" pitchFamily="82" charset="0"/>
              </a:rPr>
              <a:t>szál-koptatott</a:t>
            </a:r>
            <a:r>
              <a:rPr lang="hu-HU" sz="2000" dirty="0" smtClean="0">
                <a:latin typeface="Harrington" pitchFamily="82" charset="0"/>
              </a:rPr>
              <a:t>, </a:t>
            </a:r>
            <a:r>
              <a:rPr lang="hu-HU" sz="2000" dirty="0" err="1" smtClean="0">
                <a:latin typeface="Harrington" pitchFamily="82" charset="0"/>
              </a:rPr>
              <a:t>twill</a:t>
            </a:r>
            <a:r>
              <a:rPr lang="hu-HU" sz="2000" dirty="0" smtClean="0">
                <a:latin typeface="Harrington" pitchFamily="82" charset="0"/>
              </a:rPr>
              <a:t>, </a:t>
            </a:r>
            <a:r>
              <a:rPr lang="hu-HU" sz="2000" dirty="0" err="1" smtClean="0">
                <a:latin typeface="Harrington" pitchFamily="82" charset="0"/>
              </a:rPr>
              <a:t>sztreccs</a:t>
            </a:r>
            <a:r>
              <a:rPr lang="hu-HU" sz="2000" dirty="0" smtClean="0">
                <a:latin typeface="Harrington" pitchFamily="82" charset="0"/>
              </a:rPr>
              <a:t> </a:t>
            </a:r>
            <a:r>
              <a:rPr lang="hu-HU" sz="2000" dirty="0" err="1" smtClean="0">
                <a:latin typeface="Harrington" pitchFamily="82" charset="0"/>
              </a:rPr>
              <a:t>twill</a:t>
            </a:r>
            <a:r>
              <a:rPr lang="hu-HU" sz="2000" dirty="0" smtClean="0">
                <a:latin typeface="Harrington" pitchFamily="82" charset="0"/>
              </a:rPr>
              <a:t>, </a:t>
            </a:r>
            <a:r>
              <a:rPr lang="hu-HU" sz="2000" dirty="0" err="1" smtClean="0">
                <a:latin typeface="Harrington" pitchFamily="82" charset="0"/>
              </a:rPr>
              <a:t>sztreccs</a:t>
            </a:r>
            <a:r>
              <a:rPr lang="hu-HU" sz="2000" dirty="0" smtClean="0">
                <a:latin typeface="Harrington" pitchFamily="82" charset="0"/>
              </a:rPr>
              <a:t> kord és a düftin. Arra különösen odafigyelünk, hogy mindegyik tiszta, első osztályú </a:t>
            </a:r>
            <a:r>
              <a:rPr lang="hu-HU" sz="2000" dirty="0" err="1" smtClean="0">
                <a:latin typeface="Harrington" pitchFamily="82" charset="0"/>
              </a:rPr>
              <a:t>biopamutból</a:t>
            </a:r>
            <a:r>
              <a:rPr lang="hu-HU" sz="2000" dirty="0" smtClean="0">
                <a:latin typeface="Harrington" pitchFamily="82" charset="0"/>
              </a:rPr>
              <a:t> készüljön, a rugalmasságot biztosító </a:t>
            </a:r>
            <a:r>
              <a:rPr lang="hu-HU" sz="2000" dirty="0" err="1" smtClean="0">
                <a:latin typeface="Harrington" pitchFamily="82" charset="0"/>
              </a:rPr>
              <a:t>elasztán</a:t>
            </a:r>
            <a:r>
              <a:rPr lang="hu-HU" sz="2000" dirty="0" smtClean="0">
                <a:latin typeface="Harrington" pitchFamily="82" charset="0"/>
              </a:rPr>
              <a:t> pedig 3-5% körül legyen. Egy farmernadrág (vagy bármilyen nadrág) általában akkor a legkényelmesebb, ha a dereka enyhén magasított (melegen tart), szárai nem akadályozzák a mozgást. Ehhez fontos extra kényelmet biztosít a rugalmasság (vagyis a </a:t>
            </a:r>
            <a:r>
              <a:rPr lang="hu-HU" sz="2000" dirty="0" err="1" smtClean="0">
                <a:latin typeface="Harrington" pitchFamily="82" charset="0"/>
              </a:rPr>
              <a:t>sztreccsesség</a:t>
            </a:r>
            <a:r>
              <a:rPr lang="hu-HU" sz="2000" dirty="0" smtClean="0">
                <a:latin typeface="Harrington" pitchFamily="82" charset="0"/>
              </a:rPr>
              <a:t>). </a:t>
            </a:r>
          </a:p>
          <a:p>
            <a:pPr lvl="0">
              <a:buNone/>
            </a:pPr>
            <a:endParaRPr lang="hu-HU" b="1" dirty="0" smtClean="0">
              <a:latin typeface="Harrington" pitchFamily="82" charset="0"/>
            </a:endParaRPr>
          </a:p>
          <a:p>
            <a:pPr lvl="0">
              <a:buNone/>
            </a:pPr>
            <a:endParaRPr lang="hu-HU" b="1" dirty="0" smtClean="0">
              <a:latin typeface="Harrington" pitchFamily="82" charset="0"/>
            </a:endParaRPr>
          </a:p>
          <a:p>
            <a:pPr lvl="0">
              <a:buNone/>
            </a:pPr>
            <a:endParaRPr lang="hu-HU" b="1" dirty="0" smtClean="0">
              <a:latin typeface="Harrington" pitchFamily="82" charset="0"/>
            </a:endParaRPr>
          </a:p>
          <a:p>
            <a:pPr lvl="0">
              <a:buNone/>
            </a:pPr>
            <a:endParaRPr lang="hu-HU" b="1" dirty="0" smtClean="0">
              <a:latin typeface="Harrington" pitchFamily="82" charset="0"/>
            </a:endParaRPr>
          </a:p>
          <a:p>
            <a:pPr lvl="0">
              <a:buNone/>
            </a:pPr>
            <a:endParaRPr lang="hu-HU" b="1" dirty="0" smtClean="0">
              <a:latin typeface="Harrington" pitchFamily="82" charset="0"/>
            </a:endParaRPr>
          </a:p>
          <a:p>
            <a:pPr lvl="0">
              <a:buNone/>
            </a:pPr>
            <a:endParaRPr lang="hu-HU" b="1" dirty="0" smtClean="0">
              <a:latin typeface="Harrington" pitchFamily="82" charset="0"/>
            </a:endParaRPr>
          </a:p>
          <a:p>
            <a:pPr lvl="0">
              <a:buNone/>
            </a:pPr>
            <a:endParaRPr lang="hu-HU" b="1" dirty="0" smtClean="0">
              <a:latin typeface="Harrington" pitchFamily="82" charset="0"/>
            </a:endParaRPr>
          </a:p>
          <a:p>
            <a:pPr lvl="0">
              <a:buNone/>
            </a:pPr>
            <a:endParaRPr lang="hu-HU" b="1" dirty="0" smtClean="0">
              <a:latin typeface="Harrington" pitchFamily="82" charset="0"/>
            </a:endParaRPr>
          </a:p>
          <a:p>
            <a:pPr lvl="0">
              <a:buNone/>
            </a:pPr>
            <a:endParaRPr lang="hu-HU" dirty="0" smtClean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hu-HU" dirty="0" smtClean="0">
                <a:latin typeface="Harrington" pitchFamily="82" charset="0"/>
              </a:rPr>
              <a:t>   </a:t>
            </a:r>
            <a:r>
              <a:rPr lang="hu-HU" dirty="0" err="1" smtClean="0">
                <a:latin typeface="Harrington" pitchFamily="82" charset="0"/>
              </a:rPr>
              <a:t>FarmerParadicsomban</a:t>
            </a:r>
            <a:r>
              <a:rPr lang="hu-HU" dirty="0" smtClean="0">
                <a:latin typeface="Harrington" pitchFamily="82" charset="0"/>
              </a:rPr>
              <a:t> a nadrágok nagy részének van </a:t>
            </a:r>
            <a:r>
              <a:rPr lang="hu-HU" dirty="0" err="1" smtClean="0">
                <a:latin typeface="Harrington" pitchFamily="82" charset="0"/>
              </a:rPr>
              <a:t>sztreccses</a:t>
            </a:r>
            <a:r>
              <a:rPr lang="hu-HU" dirty="0" smtClean="0">
                <a:latin typeface="Harrington" pitchFamily="82" charset="0"/>
              </a:rPr>
              <a:t> változata is, sőt (például a kord alapanyagból) szinte már csak az ilyenekre van kereslet. A színek tekintetében is bőséges kínálatot talál nálunk. Két fő csoportra osztottuk; a kékek és árnyalataik, valamint az egyéb színek. A kékeken belül a csak mosott (egyszínű), valamint az enyhe koptatással készült modellek találhatóak. A színeket főként a fekete, a szürke, a </a:t>
            </a:r>
            <a:r>
              <a:rPr lang="hu-HU" dirty="0" err="1" smtClean="0">
                <a:latin typeface="Harrington" pitchFamily="82" charset="0"/>
              </a:rPr>
              <a:t>keki</a:t>
            </a:r>
            <a:r>
              <a:rPr lang="hu-HU" dirty="0" smtClean="0">
                <a:latin typeface="Harrington" pitchFamily="82" charset="0"/>
              </a:rPr>
              <a:t>, </a:t>
            </a:r>
            <a:r>
              <a:rPr lang="hu-HU" dirty="0" err="1" smtClean="0">
                <a:latin typeface="Harrington" pitchFamily="82" charset="0"/>
              </a:rPr>
              <a:t>a</a:t>
            </a:r>
            <a:r>
              <a:rPr lang="hu-HU" dirty="0" smtClean="0">
                <a:latin typeface="Harrington" pitchFamily="82" charset="0"/>
              </a:rPr>
              <a:t> barna, a mogyoró és ezek árnyalatai képviselik. Ezen kívül keresettek még a hosszában finoman csíkozott nadrágok is.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10168286_211916869017843_858196489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0"/>
            <a:ext cx="457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hu-HU" dirty="0" smtClean="0">
                <a:latin typeface="Harrington" pitchFamily="82" charset="0"/>
              </a:rPr>
              <a:t>De pasztell színek Az élénk színek skáláján a neonok némileg háttérbe szorulnak, helyettük jönnek a szépséges és kifinomult pasztellszínek, úgy mint a babarózsaszín és a barackszín. Szerencsére ezek a kifinomult árnyalatok a legtöbb nőnek jól állnak, és nagyszerűen összeegyeztethető a romantikus stílussal. A pasztell színektől a nyíló cseresznyevirágra, a pompás tavaszra asszociálunk, úgyhogy egy-egy ilyen darabbal fiatalos üdeséget sugározhatsz!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10154733_211917405684456_1892394477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1196752"/>
            <a:ext cx="3456384" cy="504056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hu-HU" b="1" dirty="0" smtClean="0">
                <a:latin typeface="Harrington" pitchFamily="82" charset="0"/>
              </a:rPr>
              <a:t>Orchidea lila</a:t>
            </a:r>
            <a:endParaRPr lang="hu-HU" b="1" dirty="0">
              <a:latin typeface="Harrington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96752"/>
            <a:ext cx="4536504" cy="525658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hu-HU" sz="3400" dirty="0" smtClean="0">
                <a:latin typeface="Harrington" pitchFamily="82" charset="0"/>
              </a:rPr>
              <a:t>Orchidea lila A már korábban is említett barack- és babarózsaszín mellett talán még nagyobb divatnak ígérkezik ez a klasszikus világos szín, az orchidea lila. Egyfajta megnyugvás lehet az élénk kék és narancsszínek mellett, s bár pár éve a lila divatban volt, most a sokkal kifinomultabb, világosabb árnyalata kerül a középpontba. Ha lehet hinni az előrejelzéseknek, nem csupán a ruhákon, hanem a sminkpalettákon is uralkodó szerep jut majd neki.</a:t>
            </a:r>
          </a:p>
          <a:p>
            <a:pPr lvl="0"/>
            <a:endParaRPr lang="hu-HU" b="1" dirty="0" smtClean="0">
              <a:latin typeface="Harrington" pitchFamily="82" charset="0"/>
            </a:endParaRPr>
          </a:p>
          <a:p>
            <a:pPr lvl="0"/>
            <a:endParaRPr lang="hu-HU" b="1" dirty="0" smtClean="0">
              <a:latin typeface="Harrington" pitchFamily="82" charset="0"/>
            </a:endParaRPr>
          </a:p>
          <a:p>
            <a:pPr lvl="0"/>
            <a:endParaRPr lang="hu-HU" b="1" dirty="0" smtClean="0">
              <a:latin typeface="Harringto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10168302_211917949017735_62173562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8500" y="1428750"/>
            <a:ext cx="2667000" cy="40005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6600" dirty="0" smtClean="0">
                <a:latin typeface="Blackadder ITC" pitchFamily="82" charset="0"/>
              </a:rPr>
              <a:t>Narancs szín</a:t>
            </a:r>
            <a:endParaRPr lang="hu-HU" sz="6600" dirty="0">
              <a:latin typeface="Blackadder ITC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hu-HU" sz="3600" dirty="0" smtClean="0">
                <a:latin typeface="Blackadder ITC" pitchFamily="82" charset="0"/>
              </a:rPr>
              <a:t>Narancsszín Ismét nem a tavaly megszokott neonról van szó, hiszen ezek az árnyalatok amilyen gyorsan visszatértek a divatba, most olyan gyorsan ki is mennek belőle. Helyettük jönnek a hasonlóan élénk, de nem bántóan rikító narancsos, mandarinos színek, amik hasonlóképpen fel tudják dobni a megjelenést. Kiválóan mutatnak, ha feketével vagy fehérrel párosítod őket, amelyek örök klasszikus alapszínek.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 descr="10249041_211921249017405_131863391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9503" y="3717032"/>
            <a:ext cx="4464497" cy="265078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05878"/>
          </a:xfrm>
        </p:spPr>
        <p:txBody>
          <a:bodyPr>
            <a:normAutofit/>
          </a:bodyPr>
          <a:lstStyle/>
          <a:p>
            <a:r>
              <a:rPr lang="hu-HU" sz="5400" dirty="0" smtClean="0">
                <a:latin typeface="Blackadder ITC" pitchFamily="82" charset="0"/>
              </a:rPr>
              <a:t>Szem smink</a:t>
            </a:r>
            <a:endParaRPr lang="hu-HU" sz="5400" dirty="0">
              <a:latin typeface="Blackadder ITC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600400"/>
          </a:xfrm>
        </p:spPr>
        <p:txBody>
          <a:bodyPr>
            <a:normAutofit lnSpcReduction="10000"/>
          </a:bodyPr>
          <a:lstStyle/>
          <a:p>
            <a:pPr lvl="0"/>
            <a:r>
              <a:rPr lang="hu-HU" dirty="0" smtClean="0">
                <a:latin typeface="Blackadder ITC" pitchFamily="82" charset="0"/>
              </a:rPr>
              <a:t>Hangsúlyos szem és smink Úgy tűnik, idén ismét megszűnni látszik az alapelv, mely szerint egyszerre csak a szemünk, vagy az ajkunk kaphat központi szerepet. A tavaszi szezonban ugyanis a lágy pasztellszínek mellett több olyan kreációt is láthatunk, ahol a füstös szemekhez az irányzat meghatározó lila és pink színeit társították a sminkmesterek. Nem éppen hétköznapi megoldás, de alkalomra, egy igazán csinos ruhával karöltve nem feltétlenül elvetendő az ötlet.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967635_211919395684257_199331369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2708920"/>
            <a:ext cx="2664296" cy="365029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399032"/>
          </a:xfrm>
        </p:spPr>
        <p:txBody>
          <a:bodyPr>
            <a:normAutofit/>
          </a:bodyPr>
          <a:lstStyle/>
          <a:p>
            <a:r>
              <a:rPr lang="hu-HU" sz="6000" dirty="0" smtClean="0">
                <a:latin typeface="Blackadder ITC" pitchFamily="82" charset="0"/>
              </a:rPr>
              <a:t>Erős szemhéjtus</a:t>
            </a:r>
            <a:endParaRPr lang="hu-HU" sz="6000" dirty="0">
              <a:latin typeface="Blackadder ITC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84784"/>
            <a:ext cx="8147248" cy="4970024"/>
          </a:xfrm>
        </p:spPr>
        <p:txBody>
          <a:bodyPr/>
          <a:lstStyle/>
          <a:p>
            <a:pPr lvl="0"/>
            <a:r>
              <a:rPr lang="hu-HU" dirty="0" smtClean="0">
                <a:latin typeface="Blackadder ITC" pitchFamily="82" charset="0"/>
              </a:rPr>
              <a:t>Szemhéjtus és erős, fekete spirál helyett a divatház idén a ragyogó szemhéjpúderre fektette a hangsúlyt, a megszokott, berögzült kontúrok helyett pedig egészen a szemöldökig applikálták a metálos fényű festéket. Figyelemfelkeltő, elegáns és kicsit merész – imádjuk!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5400" b="1" dirty="0" smtClean="0">
                <a:latin typeface="Harrington" pitchFamily="82" charset="0"/>
              </a:rPr>
              <a:t>A divat fogalma</a:t>
            </a:r>
            <a:endParaRPr lang="hu-HU" sz="5400" b="1" dirty="0">
              <a:latin typeface="Harrington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 smtClean="0">
              <a:latin typeface="Blackadder ITC" pitchFamily="82" charset="0"/>
            </a:endParaRPr>
          </a:p>
          <a:p>
            <a:pPr>
              <a:buNone/>
            </a:pPr>
            <a:endParaRPr lang="hu-HU" dirty="0" smtClean="0">
              <a:latin typeface="Blackadder ITC" pitchFamily="82" charset="0"/>
            </a:endParaRPr>
          </a:p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 divat egy adott kultúra vagy kor irányzata, amely leggyakrabban az öltözködést, protokolláris szokásokat és a társas érintkezés szabályait befolyásolja.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latin typeface="Blackadder ITC" pitchFamily="82" charset="0"/>
              </a:rPr>
              <a:t>Európai divat</a:t>
            </a:r>
            <a:endParaRPr lang="hu-HU" dirty="0">
              <a:latin typeface="Blackadder ITC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endParaRPr lang="hu-HU" dirty="0" smtClean="0">
              <a:latin typeface="Harrington" pitchFamily="82" charset="0"/>
            </a:endParaRPr>
          </a:p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Az európai divat Franciaországba született meg,s kezdetben  nem képes újságok hanem divatbábok terjesztették. </a:t>
            </a:r>
          </a:p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Az első  magyar divatlap, a Regélő 1833-ban indult  szerkesztője  </a:t>
            </a:r>
            <a:r>
              <a:rPr lang="hu-HU" dirty="0" err="1" smtClean="0">
                <a:latin typeface="Harrington" pitchFamily="82" charset="0"/>
              </a:rPr>
              <a:t>Mátray</a:t>
            </a:r>
            <a:r>
              <a:rPr lang="hu-HU" dirty="0" smtClean="0">
                <a:latin typeface="Harrington" pitchFamily="82" charset="0"/>
              </a:rPr>
              <a:t> Gábor a ruharajzokat külföldi lapokból vette át. </a:t>
            </a:r>
          </a:p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Sikert aratott a Regélő, mert 700 előfizetője közül 200nő volt.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Autofit/>
          </a:bodyPr>
          <a:lstStyle/>
          <a:p>
            <a:r>
              <a:rPr lang="hu-HU" b="1" dirty="0" smtClean="0">
                <a:latin typeface="Harrington" pitchFamily="82" charset="0"/>
              </a:rPr>
              <a:t>Mióta divat a magas sarkú cipő?</a:t>
            </a:r>
            <a:r>
              <a:rPr lang="hu-HU" dirty="0" smtClean="0">
                <a:latin typeface="Harrington" pitchFamily="82" charset="0"/>
              </a:rPr>
              <a:t/>
            </a:r>
            <a:br>
              <a:rPr lang="hu-HU" dirty="0" smtClean="0">
                <a:latin typeface="Harrington" pitchFamily="82" charset="0"/>
              </a:rPr>
            </a:br>
            <a:endParaRPr lang="hu-HU" dirty="0">
              <a:latin typeface="Harrington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Az </a:t>
            </a:r>
            <a:r>
              <a:rPr lang="hu-HU" dirty="0">
                <a:latin typeface="Harrington" pitchFamily="82" charset="0"/>
              </a:rPr>
              <a:t>emberiség a 16.század végéig csak a </a:t>
            </a:r>
            <a:r>
              <a:rPr lang="hu-HU" dirty="0" smtClean="0">
                <a:latin typeface="Harrington" pitchFamily="82" charset="0"/>
              </a:rPr>
              <a:t>lapos talpú </a:t>
            </a:r>
            <a:r>
              <a:rPr lang="hu-HU" dirty="0">
                <a:latin typeface="Harrington" pitchFamily="82" charset="0"/>
              </a:rPr>
              <a:t>cipőt ismert e. A 17.században feltűnik a magas sarkú cipőtalp is, </a:t>
            </a:r>
            <a:r>
              <a:rPr lang="hu-HU" dirty="0" err="1">
                <a:latin typeface="Harrington" pitchFamily="82" charset="0"/>
              </a:rPr>
              <a:t>zocili</a:t>
            </a:r>
            <a:r>
              <a:rPr lang="hu-HU" dirty="0">
                <a:latin typeface="Harrington" pitchFamily="82" charset="0"/>
              </a:rPr>
              <a:t> nevén terjedt el. Velencében állítólag  12-15 hüvelyknyi </a:t>
            </a:r>
            <a:r>
              <a:rPr lang="hu-HU" dirty="0" smtClean="0">
                <a:latin typeface="Harrington" pitchFamily="82" charset="0"/>
              </a:rPr>
              <a:t>magasságot is </a:t>
            </a:r>
            <a:r>
              <a:rPr lang="hu-HU" dirty="0">
                <a:latin typeface="Harrington" pitchFamily="82" charset="0"/>
              </a:rPr>
              <a:t>elért.</a:t>
            </a:r>
          </a:p>
          <a:p>
            <a:pPr>
              <a:buNone/>
            </a:pPr>
            <a:r>
              <a:rPr lang="hu-HU" dirty="0">
                <a:latin typeface="Harrington" pitchFamily="82" charset="0"/>
              </a:rPr>
              <a:t>A nők rájöttek hogy  magas talp </a:t>
            </a:r>
            <a:r>
              <a:rPr lang="hu-HU" dirty="0" smtClean="0">
                <a:latin typeface="Harrington" pitchFamily="82" charset="0"/>
              </a:rPr>
              <a:t>meghosszabbítja</a:t>
            </a:r>
            <a:r>
              <a:rPr lang="hu-HU" dirty="0">
                <a:latin typeface="Harrington" pitchFamily="82" charset="0"/>
              </a:rPr>
              <a:t>, magasítja a termetüket.</a:t>
            </a:r>
          </a:p>
          <a:p>
            <a:pPr>
              <a:buNone/>
            </a:pPr>
            <a:r>
              <a:rPr lang="hu-HU" dirty="0">
                <a:latin typeface="Harrington" pitchFamily="82" charset="0"/>
              </a:rPr>
              <a:t>A magas sarok  állítólag vonzóbbá formálta testtartásukat.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800" b="1" dirty="0" smtClean="0">
                <a:latin typeface="Harrington" pitchFamily="82" charset="0"/>
              </a:rPr>
              <a:t>Téli divat</a:t>
            </a:r>
            <a:endParaRPr lang="hu-HU" sz="4800" b="1" dirty="0">
              <a:latin typeface="Harrington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 téli divat legnyerőbb párosítása farmer és csizma.</a:t>
            </a:r>
          </a:p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 </a:t>
            </a:r>
            <a:r>
              <a:rPr lang="hu-HU" dirty="0">
                <a:latin typeface="Harrington" pitchFamily="82" charset="0"/>
              </a:rPr>
              <a:t>szoros farmernadrághoz  tökéletesen passzol a sportos fazonnal és vastag béléssel bíró, </a:t>
            </a:r>
          </a:p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 lapos  </a:t>
            </a:r>
            <a:r>
              <a:rPr lang="hu-HU" dirty="0">
                <a:latin typeface="Harrington" pitchFamily="82" charset="0"/>
              </a:rPr>
              <a:t>talpú </a:t>
            </a:r>
            <a:r>
              <a:rPr lang="hu-HU" dirty="0" smtClean="0">
                <a:latin typeface="Harrington" pitchFamily="82" charset="0"/>
              </a:rPr>
              <a:t>csizma viselete rendkívül </a:t>
            </a:r>
            <a:r>
              <a:rPr lang="hu-HU" dirty="0">
                <a:latin typeface="Harrington" pitchFamily="82" charset="0"/>
              </a:rPr>
              <a:t>kényelmes  még is </a:t>
            </a:r>
            <a:r>
              <a:rPr lang="hu-HU" dirty="0" smtClean="0">
                <a:latin typeface="Harrington" pitchFamily="82" charset="0"/>
              </a:rPr>
              <a:t>fiatalos, így könnyen leveheted </a:t>
            </a:r>
            <a:r>
              <a:rPr lang="hu-HU" dirty="0">
                <a:latin typeface="Harrington" pitchFamily="82" charset="0"/>
              </a:rPr>
              <a:t>a nagyobb </a:t>
            </a:r>
            <a:r>
              <a:rPr lang="hu-HU" dirty="0" smtClean="0">
                <a:latin typeface="Harrington" pitchFamily="82" charset="0"/>
              </a:rPr>
              <a:t>hóviharban</a:t>
            </a:r>
            <a:r>
              <a:rPr lang="hu-HU" dirty="0">
                <a:latin typeface="Harrington" pitchFamily="82" charset="0"/>
              </a:rPr>
              <a:t>, vagy egy  átlagos hétköznapon.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 sötétkék egyeduralma után az égszínkék kerül fel a palettára amit feketével, esetleg zölddel is párosíthatsz.</a:t>
            </a:r>
          </a:p>
          <a:p>
            <a:pPr>
              <a:buNone/>
            </a:pPr>
            <a:endParaRPr lang="hu-HU" dirty="0" smtClean="0">
              <a:latin typeface="Harrington" pitchFamily="82" charset="0"/>
            </a:endParaRPr>
          </a:p>
          <a:p>
            <a:pPr>
              <a:buNone/>
            </a:pPr>
            <a:endParaRPr lang="hu-HU" dirty="0" smtClean="0">
              <a:latin typeface="Harrington" pitchFamily="82" charset="0"/>
            </a:endParaRPr>
          </a:p>
          <a:p>
            <a:pPr>
              <a:buNone/>
            </a:pPr>
            <a:endParaRPr lang="hu-HU" dirty="0" smtClean="0">
              <a:latin typeface="Harrington" pitchFamily="82" charset="0"/>
            </a:endParaRPr>
          </a:p>
          <a:p>
            <a:pPr>
              <a:buNone/>
            </a:pPr>
            <a:endParaRPr lang="hu-HU" dirty="0" smtClean="0">
              <a:latin typeface="Harrington" pitchFamily="82" charset="0"/>
            </a:endParaRPr>
          </a:p>
          <a:p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1115616" y="404664"/>
            <a:ext cx="75608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4800" b="1" dirty="0" smtClean="0">
                <a:latin typeface="Harrington" pitchFamily="82" charset="0"/>
              </a:rPr>
              <a:t>2014-es divatszínek</a:t>
            </a:r>
          </a:p>
        </p:txBody>
      </p:sp>
      <p:pic>
        <p:nvPicPr>
          <p:cNvPr id="7" name="Kép 6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2996952"/>
            <a:ext cx="2664296" cy="3528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4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hu-HU" sz="12800" dirty="0" smtClean="0">
                <a:latin typeface="Harrington" pitchFamily="82" charset="0"/>
              </a:rPr>
              <a:t>A  vörös szín és a csipke külön-külön is bombasztikus, nőiességet sugall hát még együtt! igazán ütős választás.  Egyszerű fekete kiegészítőkkel tudod kiemelni  a tündöklést és persze egy csinos  kabáttal ami kiemeli az </a:t>
            </a:r>
            <a:r>
              <a:rPr lang="hu-HU" sz="12800" dirty="0" err="1" smtClean="0">
                <a:latin typeface="Harrington" pitchFamily="82" charset="0"/>
              </a:rPr>
              <a:t>alakodot</a:t>
            </a:r>
            <a:r>
              <a:rPr lang="hu-HU" sz="12800" dirty="0" smtClean="0">
                <a:latin typeface="Harrington" pitchFamily="82" charset="0"/>
              </a:rPr>
              <a:t>.</a:t>
            </a:r>
          </a:p>
          <a:p>
            <a:pPr>
              <a:buNone/>
            </a:pPr>
            <a:r>
              <a:rPr lang="hu-HU" sz="12800" dirty="0" smtClean="0">
                <a:latin typeface="Harrington" pitchFamily="82" charset="0"/>
              </a:rPr>
              <a:t>A  állatok bőrére  </a:t>
            </a:r>
            <a:r>
              <a:rPr lang="hu-HU" sz="12800" dirty="0" err="1" smtClean="0">
                <a:latin typeface="Harrington" pitchFamily="82" charset="0"/>
              </a:rPr>
              <a:t>emlékezttő</a:t>
            </a:r>
            <a:r>
              <a:rPr lang="hu-HU" sz="12800" dirty="0" smtClean="0">
                <a:latin typeface="Harrington" pitchFamily="82" charset="0"/>
              </a:rPr>
              <a:t> minták sosem mennek ki a divatból. Így van 2014-ben is, amikor egy  párducmintás darabban igazi vadmacska lehetsz. </a:t>
            </a:r>
            <a:r>
              <a:rPr lang="hu-HU" sz="12800" dirty="0" err="1" smtClean="0">
                <a:latin typeface="Harrington" pitchFamily="82" charset="0"/>
              </a:rPr>
              <a:t>pl</a:t>
            </a:r>
            <a:r>
              <a:rPr lang="hu-HU" sz="12800" dirty="0" smtClean="0">
                <a:latin typeface="Harrington" pitchFamily="82" charset="0"/>
              </a:rPr>
              <a:t>: egy partira tökéletes, különösön fekete magas  sarkúval és </a:t>
            </a:r>
            <a:r>
              <a:rPr lang="hu-HU" sz="12800" dirty="0" err="1" smtClean="0">
                <a:latin typeface="Harrington" pitchFamily="82" charset="0"/>
              </a:rPr>
              <a:t>clutch</a:t>
            </a:r>
            <a:r>
              <a:rPr lang="hu-HU" sz="12800" dirty="0" smtClean="0">
                <a:latin typeface="Harrington" pitchFamily="82" charset="0"/>
              </a:rPr>
              <a:t> fazonú táskával kiegészítve ékszer nem is kell hiszen így is  úgy is vonzani fogod a tekinteteket.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sz="9600" dirty="0" smtClean="0">
                <a:latin typeface="Harrington" pitchFamily="82" charset="0"/>
              </a:rPr>
              <a:t>   </a:t>
            </a:r>
          </a:p>
          <a:p>
            <a:pPr>
              <a:buNone/>
            </a:pPr>
            <a:r>
              <a:rPr lang="hu-HU" sz="9600" dirty="0" smtClean="0">
                <a:latin typeface="Harrington" pitchFamily="82" charset="0"/>
              </a:rPr>
              <a:t>   Az  A- vonalú ruhák nem mindenkinek állnak jól, de ha pont a kedvenceid közé tartoznak  ne  habozz: szerezz be minél előbb egy  smaragdzöld  árnyalatút!   Ehhez az </a:t>
            </a:r>
            <a:r>
              <a:rPr lang="hu-HU" sz="9600" dirty="0" err="1" smtClean="0">
                <a:latin typeface="Harrington" pitchFamily="82" charset="0"/>
              </a:rPr>
              <a:t>oufithez</a:t>
            </a:r>
            <a:r>
              <a:rPr lang="hu-HU" sz="9600" dirty="0" smtClean="0">
                <a:latin typeface="Harrington" pitchFamily="82" charset="0"/>
              </a:rPr>
              <a:t> hagyd lazán leengedve a hajad és visel akár merész  geometriai mintával ellátott kiegészítőkel.</a:t>
            </a:r>
          </a:p>
          <a:p>
            <a:endParaRPr lang="hu-HU" dirty="0" smtClean="0">
              <a:latin typeface="Algerian" pitchFamily="82" charset="0"/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>
                <a:latin typeface="Harrington" pitchFamily="82" charset="0"/>
              </a:rPr>
              <a:t>A sötétkék selyemruha minden alkalomra  szalonképes öltözet. Ez nem véletlen, hiszen ezzel az árnyalattal úgy lehetsz elegáns hogy nem  billen a  túlzott kicsípettség felé a  mérleg nyelve. Leopárd mintás cipővel és arany fülbevalóval  a legszebb.</a:t>
            </a:r>
          </a:p>
          <a:p>
            <a:endParaRPr lang="hu-HU" dirty="0">
              <a:latin typeface="Harringto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ndület">
  <a:themeElements>
    <a:clrScheme name="Lendüle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Lendüle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Lendüle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299</TotalTime>
  <Words>1057</Words>
  <Application>Microsoft Office PowerPoint</Application>
  <PresentationFormat>Diavetítés a képernyőre (4:3 oldalarány)</PresentationFormat>
  <Paragraphs>58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Lendület</vt:lpstr>
      <vt:lpstr>Török Andrea  A divat</vt:lpstr>
      <vt:lpstr>A divat fogalma</vt:lpstr>
      <vt:lpstr>Európai divat</vt:lpstr>
      <vt:lpstr>Mióta divat a magas sarkú cipő? </vt:lpstr>
      <vt:lpstr>Téli divat</vt:lpstr>
      <vt:lpstr> </vt:lpstr>
      <vt:lpstr>7. dia</vt:lpstr>
      <vt:lpstr>8. dia</vt:lpstr>
      <vt:lpstr>9. dia</vt:lpstr>
      <vt:lpstr>10. dia</vt:lpstr>
      <vt:lpstr>2014 tavasza, és nyara </vt:lpstr>
      <vt:lpstr>2014 őszi/téli klasszikus farmernadrág</vt:lpstr>
      <vt:lpstr>13. dia</vt:lpstr>
      <vt:lpstr>14. dia</vt:lpstr>
      <vt:lpstr>Orchidea lila</vt:lpstr>
      <vt:lpstr>Narancs szín</vt:lpstr>
      <vt:lpstr>Szem smink</vt:lpstr>
      <vt:lpstr>Erős szemhéjtus</vt:lpstr>
    </vt:vector>
  </TitlesOfParts>
  <Company>2HIK Informatika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ASUS</dc:creator>
  <cp:lastModifiedBy>ASUS</cp:lastModifiedBy>
  <cp:revision>49</cp:revision>
  <dcterms:created xsi:type="dcterms:W3CDTF">2014-03-25T11:54:39Z</dcterms:created>
  <dcterms:modified xsi:type="dcterms:W3CDTF">2014-04-24T18:45:15Z</dcterms:modified>
</cp:coreProperties>
</file>