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8"/>
  </p:notesMasterIdLst>
  <p:sldIdLst>
    <p:sldId id="271" r:id="rId2"/>
    <p:sldId id="256" r:id="rId3"/>
    <p:sldId id="267" r:id="rId4"/>
    <p:sldId id="268" r:id="rId5"/>
    <p:sldId id="269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70" r:id="rId17"/>
  </p:sldIdLst>
  <p:sldSz cx="9144000" cy="6858000" type="screen4x3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597" autoAdjust="0"/>
    <p:restoredTop sz="94638" autoAdjust="0"/>
  </p:normalViewPr>
  <p:slideViewPr>
    <p:cSldViewPr>
      <p:cViewPr varScale="1">
        <p:scale>
          <a:sx n="86" d="100"/>
          <a:sy n="86" d="100"/>
        </p:scale>
        <p:origin x="-1488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E025DD-D439-4CE6-B033-F75385D08FBE}" type="datetimeFigureOut">
              <a:rPr lang="hu-HU" smtClean="0"/>
              <a:pPr/>
              <a:t>2014.04.28.</a:t>
            </a:fld>
            <a:endParaRPr lang="hu-HU"/>
          </a:p>
        </p:txBody>
      </p:sp>
      <p:sp>
        <p:nvSpPr>
          <p:cNvPr id="4" name="Diakép hely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u-HU"/>
          </a:p>
        </p:txBody>
      </p:sp>
      <p:sp>
        <p:nvSpPr>
          <p:cNvPr id="5" name="Jegyzetek hely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A8870AA-BAB5-49DF-B323-A8F3100FFEE8}" type="slidenum">
              <a:rPr lang="hu-HU" smtClean="0"/>
              <a:pPr/>
              <a:t>‹#›</a:t>
            </a:fld>
            <a:endParaRPr lang="hu-H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hu-HU" dirty="0" smtClean="0"/>
              <a:t> MINDENKIT KÖSZÖNTÖK!!</a:t>
            </a:r>
          </a:p>
          <a:p>
            <a:endParaRPr lang="hu-HU" dirty="0" smtClean="0"/>
          </a:p>
          <a:p>
            <a:r>
              <a:rPr lang="hu-HU" dirty="0" smtClean="0"/>
              <a:t>Egy kis előadást szeretnék előadni a halakról. több hal fajta is létezik földünk pontjain.</a:t>
            </a:r>
          </a:p>
          <a:p>
            <a:r>
              <a:rPr lang="hu-HU" dirty="0" smtClean="0"/>
              <a:t>    vannak díszhalak amit </a:t>
            </a:r>
            <a:r>
              <a:rPr lang="hu-HU" dirty="0" err="1" smtClean="0"/>
              <a:t>hobiból</a:t>
            </a:r>
            <a:r>
              <a:rPr lang="hu-HU" dirty="0" smtClean="0"/>
              <a:t> tartunk vagy meg figyelésre ilyesmikre de </a:t>
            </a:r>
            <a:r>
              <a:rPr lang="hu-HU" dirty="0" err="1" smtClean="0"/>
              <a:t>vanak</a:t>
            </a:r>
            <a:endParaRPr lang="hu-HU" dirty="0" smtClean="0"/>
          </a:p>
          <a:p>
            <a:r>
              <a:rPr lang="hu-HU" dirty="0" smtClean="0"/>
              <a:t>olyan halak amit megeszünk mint PL: a húsát ezek az </a:t>
            </a:r>
            <a:r>
              <a:rPr lang="hu-HU" dirty="0" err="1" smtClean="0"/>
              <a:t>ilyan</a:t>
            </a:r>
            <a:r>
              <a:rPr lang="hu-HU" dirty="0" smtClean="0"/>
              <a:t> halak : 10 hal fajról fogok </a:t>
            </a:r>
          </a:p>
          <a:p>
            <a:r>
              <a:rPr lang="hu-HU" dirty="0" smtClean="0"/>
              <a:t>mondani ami hazánkban honos PL:</a:t>
            </a:r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A8870AA-BAB5-49DF-B323-A8F3100FFEE8}" type="slidenum">
              <a:rPr lang="hu-HU" smtClean="0"/>
              <a:pPr/>
              <a:t>2</a:t>
            </a:fld>
            <a:endParaRPr lang="hu-H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hu-HU" dirty="0" smtClean="0"/>
              <a:t>- AMUR: Nevét az amur folyóról kapta . Oroszország és Kína </a:t>
            </a:r>
            <a:r>
              <a:rPr lang="hu-HU" dirty="0" err="1" smtClean="0"/>
              <a:t>határfolyólyáról</a:t>
            </a:r>
            <a:r>
              <a:rPr lang="hu-HU" dirty="0" smtClean="0"/>
              <a:t> melynek </a:t>
            </a:r>
          </a:p>
          <a:p>
            <a:r>
              <a:rPr lang="hu-HU" dirty="0" smtClean="0"/>
              <a:t>középső és alsó szakaszán elterjedt . Gazdasági szempontból nagy jelentőségű  halunk</a:t>
            </a:r>
          </a:p>
          <a:p>
            <a:r>
              <a:rPr lang="hu-HU" dirty="0" smtClean="0"/>
              <a:t>60 évig is elél 1,5 ( egy és fél méter ) hosszúságát </a:t>
            </a:r>
            <a:r>
              <a:rPr lang="hu-HU" dirty="0" err="1" smtClean="0"/>
              <a:t>elérgeti</a:t>
            </a:r>
            <a:r>
              <a:rPr lang="hu-HU" dirty="0" smtClean="0"/>
              <a:t> meg az 50 kg </a:t>
            </a:r>
            <a:r>
              <a:rPr lang="hu-HU" dirty="0" err="1" smtClean="0"/>
              <a:t>-os</a:t>
            </a:r>
            <a:r>
              <a:rPr lang="hu-HU" dirty="0" smtClean="0"/>
              <a:t> súlyt is</a:t>
            </a:r>
          </a:p>
          <a:p>
            <a:r>
              <a:rPr lang="hu-HU" dirty="0" smtClean="0"/>
              <a:t>tápláléka a </a:t>
            </a:r>
            <a:r>
              <a:rPr lang="hu-HU" dirty="0" err="1" smtClean="0"/>
              <a:t>zooplanktom</a:t>
            </a:r>
            <a:r>
              <a:rPr lang="hu-HU" dirty="0" smtClean="0"/>
              <a:t>.</a:t>
            </a:r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A8870AA-BAB5-49DF-B323-A8F3100FFEE8}" type="slidenum">
              <a:rPr lang="hu-HU" smtClean="0"/>
              <a:pPr/>
              <a:t>6</a:t>
            </a:fld>
            <a:endParaRPr lang="hu-H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ím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28" name="Dátum helye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F2CB2A-57E6-4637-A66A-5E38DC7B1841}" type="datetimeFigureOut">
              <a:rPr lang="hu-HU" smtClean="0"/>
              <a:pPr/>
              <a:t>2014.04.28.</a:t>
            </a:fld>
            <a:endParaRPr lang="hu-HU"/>
          </a:p>
        </p:txBody>
      </p:sp>
      <p:sp>
        <p:nvSpPr>
          <p:cNvPr id="17" name="Élőláb helye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29" name="Dia számának helye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16DF5-4FB8-4721-8DCA-6A854380681E}" type="slidenum">
              <a:rPr lang="hu-HU" smtClean="0"/>
              <a:pPr/>
              <a:t>‹#›</a:t>
            </a:fld>
            <a:endParaRPr lang="hu-HU"/>
          </a:p>
        </p:txBody>
      </p:sp>
      <p:sp>
        <p:nvSpPr>
          <p:cNvPr id="9" name="Alcím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hu-HU" smtClean="0"/>
              <a:t>Alcím mintájának szerkesztése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F2CB2A-57E6-4637-A66A-5E38DC7B1841}" type="datetimeFigureOut">
              <a:rPr lang="hu-HU" smtClean="0"/>
              <a:pPr/>
              <a:t>2014.04.28.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16DF5-4FB8-4721-8DCA-6A854380681E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F2CB2A-57E6-4637-A66A-5E38DC7B1841}" type="datetimeFigureOut">
              <a:rPr lang="hu-HU" smtClean="0"/>
              <a:pPr/>
              <a:t>2014.04.28.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16DF5-4FB8-4721-8DCA-6A854380681E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F2CB2A-57E6-4637-A66A-5E38DC7B1841}" type="datetimeFigureOut">
              <a:rPr lang="hu-HU" smtClean="0"/>
              <a:pPr/>
              <a:t>2014.04.28.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16DF5-4FB8-4721-8DCA-6A854380681E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F2CB2A-57E6-4637-A66A-5E38DC7B1841}" type="datetimeFigureOut">
              <a:rPr lang="hu-HU" smtClean="0"/>
              <a:pPr/>
              <a:t>2014.04.28.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95516DF5-4FB8-4721-8DCA-6A854380681E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F2CB2A-57E6-4637-A66A-5E38DC7B1841}" type="datetimeFigureOut">
              <a:rPr lang="hu-HU" smtClean="0"/>
              <a:pPr/>
              <a:t>2014.04.28.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16DF5-4FB8-4721-8DCA-6A854380681E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hu-HU" smtClean="0"/>
              <a:t>Mintaszöveg szerkesztése</a:t>
            </a:r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hu-HU" smtClean="0"/>
              <a:t>Mintaszöveg szerkesztése</a:t>
            </a:r>
          </a:p>
        </p:txBody>
      </p:sp>
      <p:sp>
        <p:nvSpPr>
          <p:cNvPr id="5" name="Tartalom helye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F2CB2A-57E6-4637-A66A-5E38DC7B1841}" type="datetimeFigureOut">
              <a:rPr lang="hu-HU" smtClean="0"/>
              <a:pPr/>
              <a:t>2014.04.28.</a:t>
            </a:fld>
            <a:endParaRPr lang="hu-HU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16DF5-4FB8-4721-8DCA-6A854380681E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F2CB2A-57E6-4637-A66A-5E38DC7B1841}" type="datetimeFigureOut">
              <a:rPr lang="hu-HU" smtClean="0"/>
              <a:pPr/>
              <a:t>2014.04.28.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16DF5-4FB8-4721-8DCA-6A854380681E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F2CB2A-57E6-4637-A66A-5E38DC7B1841}" type="datetimeFigureOut">
              <a:rPr lang="hu-HU" smtClean="0"/>
              <a:pPr/>
              <a:t>2014.04.28.</a:t>
            </a:fld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16DF5-4FB8-4721-8DCA-6A854380681E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Szöveg helye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F2CB2A-57E6-4637-A66A-5E38DC7B1841}" type="datetimeFigureOut">
              <a:rPr lang="hu-HU" smtClean="0"/>
              <a:pPr/>
              <a:t>2014.04.28.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16DF5-4FB8-4721-8DCA-6A854380681E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hu-H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Kép beszúrásához kattintson az ikonra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F2CB2A-57E6-4637-A66A-5E38DC7B1841}" type="datetimeFigureOut">
              <a:rPr lang="hu-HU" smtClean="0"/>
              <a:pPr/>
              <a:t>2014.04.28.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16DF5-4FB8-4721-8DCA-6A854380681E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Cím helye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13" name="Szöveg helye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hu-HU" smtClean="0"/>
              <a:t>Mintaszöveg szerkesztése</a:t>
            </a:r>
          </a:p>
          <a:p>
            <a:pPr lvl="1" eaLnBrk="1" latinLnBrk="0" hangingPunct="1"/>
            <a:r>
              <a:rPr kumimoji="0" lang="hu-HU" smtClean="0"/>
              <a:t>Második szint</a:t>
            </a:r>
          </a:p>
          <a:p>
            <a:pPr lvl="2" eaLnBrk="1" latinLnBrk="0" hangingPunct="1"/>
            <a:r>
              <a:rPr kumimoji="0" lang="hu-HU" smtClean="0"/>
              <a:t>Harmadik szint</a:t>
            </a:r>
          </a:p>
          <a:p>
            <a:pPr lvl="3" eaLnBrk="1" latinLnBrk="0" hangingPunct="1"/>
            <a:r>
              <a:rPr kumimoji="0" lang="hu-HU" smtClean="0"/>
              <a:t>Negyedik szint</a:t>
            </a:r>
          </a:p>
          <a:p>
            <a:pPr lvl="4" eaLnBrk="1" latinLnBrk="0" hangingPunct="1"/>
            <a:r>
              <a:rPr kumimoji="0" lang="hu-HU" smtClean="0"/>
              <a:t>Ötödik szint</a:t>
            </a:r>
            <a:endParaRPr kumimoji="0" lang="en-US"/>
          </a:p>
        </p:txBody>
      </p:sp>
      <p:sp>
        <p:nvSpPr>
          <p:cNvPr id="14" name="Dátum helye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13F2CB2A-57E6-4637-A66A-5E38DC7B1841}" type="datetimeFigureOut">
              <a:rPr lang="hu-HU" smtClean="0"/>
              <a:pPr/>
              <a:t>2014.04.28.</a:t>
            </a:fld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23" name="Dia számának helye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95516DF5-4FB8-4721-8DCA-6A854380681E}" type="slidenum">
              <a:rPr lang="hu-HU" smtClean="0"/>
              <a:pPr/>
              <a:t>‹#›</a:t>
            </a:fld>
            <a:endParaRPr lang="hu-H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0.jpeg"/><Relationship Id="rId4" Type="http://schemas.openxmlformats.org/officeDocument/2006/relationships/image" Target="../media/image19.jpe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Layout" Target="../slideLayouts/slideLayout2.xml"/><Relationship Id="rId1" Type="http://schemas.openxmlformats.org/officeDocument/2006/relationships/video" Target="file:///C:\Users\User_02\Desktop\Dani%20Halak%20vil&#225;ga\Eleven%20sz&#252;l&#337;%20hal%20guppy%20molly\Xiphophorus%20helleri.3gp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Layout" Target="../slideLayouts/slideLayout2.xml"/><Relationship Id="rId1" Type="http://schemas.openxmlformats.org/officeDocument/2006/relationships/video" Target="file:///C:\Users\User_02\Desktop\Dani%20Halak%20vil&#225;ga\Eleven%20sz&#252;l&#337;%20hal%20guppy%20molly\Molly%20ballon.3gp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Layout" Target="../slideLayouts/slideLayout2.xml"/><Relationship Id="rId1" Type="http://schemas.openxmlformats.org/officeDocument/2006/relationships/video" Target="file:///C:\Users\User_02\Desktop\Dani%20Halak%20vil&#225;ga\Eleven%20sz&#252;l&#337;%20hal%20guppy%20molly\Hogyan%20rendezz&#252;nk%20be%20akv&#225;riumot-.3gp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u-HU" smtClean="0"/>
              <a:t>Köszöntök mindenkit!!</a:t>
            </a:r>
            <a:endParaRPr lang="hu-HU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u-HU" dirty="0" smtClean="0"/>
              <a:t>Márna</a:t>
            </a:r>
            <a:endParaRPr lang="hu-HU" dirty="0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857224" y="3571876"/>
            <a:ext cx="7072362" cy="3000396"/>
          </a:xfrm>
        </p:spPr>
        <p:txBody>
          <a:bodyPr>
            <a:normAutofit fontScale="47500" lnSpcReduction="20000"/>
          </a:bodyPr>
          <a:lstStyle/>
          <a:p>
            <a:r>
              <a:rPr lang="hu-HU" dirty="0" smtClean="0"/>
              <a:t>- MÁRNA: </a:t>
            </a:r>
            <a:r>
              <a:rPr lang="hu-HU" dirty="0" err="1" smtClean="0"/>
              <a:t>Nyílthólyagu</a:t>
            </a:r>
            <a:r>
              <a:rPr lang="hu-HU" dirty="0" smtClean="0"/>
              <a:t> halak rendjének pontyfélék családjába tartozó </a:t>
            </a:r>
            <a:r>
              <a:rPr lang="hu-HU" dirty="0" err="1" smtClean="0"/>
              <a:t>halnem</a:t>
            </a:r>
            <a:r>
              <a:rPr lang="hu-HU" dirty="0" smtClean="0"/>
              <a:t>.</a:t>
            </a:r>
          </a:p>
          <a:p>
            <a:r>
              <a:rPr lang="hu-HU" dirty="0" smtClean="0"/>
              <a:t> A márna Európa számos édesvizében őshonos,</a:t>
            </a:r>
          </a:p>
          <a:p>
            <a:r>
              <a:rPr lang="hu-HU" dirty="0" smtClean="0"/>
              <a:t> számos példánya él még Ázsiában illetve a Távol-Keleten.</a:t>
            </a:r>
          </a:p>
          <a:p>
            <a:r>
              <a:rPr lang="hu-HU" dirty="0" smtClean="0"/>
              <a:t> Hazánk vizeiben két faja él, egyik a rózsás márna a másik a Petényi márna.</a:t>
            </a:r>
          </a:p>
          <a:p>
            <a:r>
              <a:rPr lang="hu-HU" dirty="0" smtClean="0"/>
              <a:t> A Petényi márna tiszta vizű patakokban él, nevét Petényi János Salamonról kapta.</a:t>
            </a:r>
          </a:p>
          <a:p>
            <a:r>
              <a:rPr lang="hu-HU" dirty="0" smtClean="0"/>
              <a:t> A rózsás márnától igen könnyű megkülönböztetni, </a:t>
            </a:r>
          </a:p>
          <a:p>
            <a:r>
              <a:rPr lang="hu-HU" dirty="0" smtClean="0"/>
              <a:t>mert a farok alatti úszója eléri a farok úszó vonalát.</a:t>
            </a:r>
          </a:p>
          <a:p>
            <a:r>
              <a:rPr lang="hu-HU" dirty="0" smtClean="0"/>
              <a:t>Sebes folyású, oxigénben gazdag, mély vizeket kedveli.</a:t>
            </a:r>
          </a:p>
          <a:p>
            <a:r>
              <a:rPr lang="hu-HU" dirty="0" smtClean="0"/>
              <a:t> A teste izmos, nyúlánk és hengeres, oldalról enyhén lapított.</a:t>
            </a:r>
          </a:p>
          <a:p>
            <a:r>
              <a:rPr lang="hu-HU" dirty="0" smtClean="0"/>
              <a:t> A szája alsó állású 2 pár bajuszszállal és húsos ajakkal.</a:t>
            </a:r>
          </a:p>
          <a:p>
            <a:r>
              <a:rPr lang="hu-HU" dirty="0" smtClean="0"/>
              <a:t> </a:t>
            </a:r>
            <a:r>
              <a:rPr lang="hu-HU" dirty="0" err="1" smtClean="0"/>
              <a:t>Zöldesbarna</a:t>
            </a:r>
            <a:r>
              <a:rPr lang="hu-HU" dirty="0" smtClean="0"/>
              <a:t> a háta és zöldes-fehéres testén apró pikkelyek vannak.</a:t>
            </a:r>
          </a:p>
          <a:p>
            <a:r>
              <a:rPr lang="hu-HU" dirty="0" smtClean="0"/>
              <a:t> A hasa sárgásfehér, úszói vöröses színűek.</a:t>
            </a:r>
          </a:p>
          <a:p>
            <a:r>
              <a:rPr lang="hu-HU" dirty="0" smtClean="0"/>
              <a:t>Az ún. márna szinttáj jellemzője a kavicsos aljzat,</a:t>
            </a:r>
          </a:p>
          <a:p>
            <a:r>
              <a:rPr lang="hu-HU" dirty="0" smtClean="0"/>
              <a:t> közepes átlátszóság, gyors áramlású szakaszok.</a:t>
            </a:r>
          </a:p>
          <a:p>
            <a:endParaRPr lang="hu-HU" dirty="0"/>
          </a:p>
        </p:txBody>
      </p:sp>
      <p:pic>
        <p:nvPicPr>
          <p:cNvPr id="4" name="Kép 3" descr="márna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85918" y="142852"/>
            <a:ext cx="5390776" cy="2460054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928662" y="428604"/>
            <a:ext cx="7772400" cy="1470025"/>
          </a:xfrm>
        </p:spPr>
        <p:txBody>
          <a:bodyPr/>
          <a:lstStyle/>
          <a:p>
            <a:r>
              <a:rPr lang="hu-HU" dirty="0" smtClean="0"/>
              <a:t>Paduc</a:t>
            </a:r>
            <a:endParaRPr lang="hu-HU" dirty="0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57290" y="1500174"/>
            <a:ext cx="6700862" cy="3643338"/>
          </a:xfrm>
        </p:spPr>
        <p:txBody>
          <a:bodyPr>
            <a:normAutofit fontScale="40000" lnSpcReduction="20000"/>
          </a:bodyPr>
          <a:lstStyle/>
          <a:p>
            <a:endParaRPr lang="hu-HU" dirty="0" smtClean="0"/>
          </a:p>
          <a:p>
            <a:r>
              <a:rPr lang="hu-HU" dirty="0" smtClean="0"/>
              <a:t>-PADUC: A pontyfélék családjába tartozó paducot áramvonalas,</a:t>
            </a:r>
          </a:p>
          <a:p>
            <a:r>
              <a:rPr lang="hu-HU" dirty="0" smtClean="0"/>
              <a:t> megnyúlt testéről, </a:t>
            </a:r>
          </a:p>
          <a:p>
            <a:r>
              <a:rPr lang="hu-HU" dirty="0" smtClean="0"/>
              <a:t>lekerekített orráról, egyformán ívelt hátáról és hasáról lehet megismerni.</a:t>
            </a:r>
          </a:p>
          <a:p>
            <a:r>
              <a:rPr lang="hu-HU" dirty="0" smtClean="0"/>
              <a:t> Alsó állású kicsi szája jelzi, hogy táplálékát az aljzatról szedegeti.</a:t>
            </a:r>
          </a:p>
          <a:p>
            <a:r>
              <a:rPr lang="hu-HU" dirty="0" smtClean="0"/>
              <a:t> Szeme viszonylag nagyok és erős szaruréteggel borított ajkai vésőszerűek.</a:t>
            </a:r>
          </a:p>
          <a:p>
            <a:r>
              <a:rPr lang="hu-HU" dirty="0" smtClean="0"/>
              <a:t> A közepes hosszúságú, magas hát- és a </a:t>
            </a:r>
            <a:r>
              <a:rPr lang="hu-HU" dirty="0" err="1" smtClean="0"/>
              <a:t>hasúszójának</a:t>
            </a:r>
            <a:r>
              <a:rPr lang="hu-HU" dirty="0" smtClean="0"/>
              <a:t> kezdete egybeesik.</a:t>
            </a:r>
          </a:p>
          <a:p>
            <a:r>
              <a:rPr lang="hu-HU" dirty="0" smtClean="0"/>
              <a:t> Mellúszója hosszú és </a:t>
            </a:r>
            <a:r>
              <a:rPr lang="hu-HU" dirty="0" err="1" smtClean="0"/>
              <a:t>farokúszója</a:t>
            </a:r>
            <a:r>
              <a:rPr lang="hu-HU" dirty="0" smtClean="0"/>
              <a:t> mélyen kivágott. </a:t>
            </a:r>
          </a:p>
          <a:p>
            <a:r>
              <a:rPr lang="hu-HU" dirty="0" smtClean="0"/>
              <a:t>Teste ezüstös csillogású közepes nagyságú pikkelyekkel,</a:t>
            </a:r>
          </a:p>
          <a:p>
            <a:r>
              <a:rPr lang="hu-HU" dirty="0" smtClean="0"/>
              <a:t> a mellúszói narancsvörösek. Háta </a:t>
            </a:r>
            <a:r>
              <a:rPr lang="hu-HU" dirty="0" err="1" smtClean="0"/>
              <a:t>feketészöld</a:t>
            </a:r>
            <a:r>
              <a:rPr lang="hu-HU" dirty="0" smtClean="0"/>
              <a:t> és a hasa fehér.</a:t>
            </a:r>
          </a:p>
          <a:p>
            <a:r>
              <a:rPr lang="hu-HU" dirty="0" smtClean="0"/>
              <a:t> Kitűnő látása van és kékes árnyalatú orrával érzékeny a szaglása.</a:t>
            </a:r>
          </a:p>
          <a:p>
            <a:r>
              <a:rPr lang="hu-HU" dirty="0" smtClean="0"/>
              <a:t> Télen is táplálkozik, ilyenkor a folyók mélyebb részeibe húzódik vissza.</a:t>
            </a:r>
          </a:p>
          <a:p>
            <a:r>
              <a:rPr lang="hu-HU" dirty="0" smtClean="0"/>
              <a:t> Csapatokban keresi táplálékát és a csapatok azonos méretű egyedekből állnak.</a:t>
            </a:r>
          </a:p>
          <a:p>
            <a:r>
              <a:rPr lang="hu-HU" dirty="0" smtClean="0"/>
              <a:t>Folyóinkban (Tisza, Duna, Hernád, Sajó, Maros, Körösök stb.)</a:t>
            </a:r>
          </a:p>
          <a:p>
            <a:r>
              <a:rPr lang="hu-HU" dirty="0" smtClean="0"/>
              <a:t> őshonos, szinte mindenütt előfordul és különösen kedveli a gyors folyású </a:t>
            </a:r>
            <a:r>
              <a:rPr lang="hu-HU" dirty="0" err="1" smtClean="0"/>
              <a:t>oxigéndús</a:t>
            </a:r>
            <a:endParaRPr lang="hu-HU" dirty="0" smtClean="0"/>
          </a:p>
          <a:p>
            <a:r>
              <a:rPr lang="hu-HU" dirty="0" smtClean="0"/>
              <a:t> részeket ahol a márnával békésen együtt él. Európában Skandinávia és a Brit-szigetek</a:t>
            </a:r>
          </a:p>
          <a:p>
            <a:r>
              <a:rPr lang="hu-HU" dirty="0" smtClean="0"/>
              <a:t> kivételével mindenütt megtalálható. A kemény aljú medrek fölött érzi jól magát és</a:t>
            </a:r>
          </a:p>
          <a:p>
            <a:r>
              <a:rPr lang="hu-HU" dirty="0" smtClean="0"/>
              <a:t> csoportosan tartózkodik a folyók mélyebb részeiben.</a:t>
            </a:r>
          </a:p>
          <a:p>
            <a:r>
              <a:rPr lang="hu-HU" dirty="0" smtClean="0"/>
              <a:t> Nyaranként a paduccsapat előszeretettel felkeresi a kőfalak melletti sekélyebb vizeket. </a:t>
            </a:r>
            <a:endParaRPr lang="hu-HU" dirty="0"/>
          </a:p>
        </p:txBody>
      </p:sp>
      <p:pic>
        <p:nvPicPr>
          <p:cNvPr id="4" name="Kép 3" descr="paduc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85918" y="4618386"/>
            <a:ext cx="5943591" cy="2239614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714348" y="1928802"/>
            <a:ext cx="7772400" cy="1470025"/>
          </a:xfrm>
        </p:spPr>
        <p:txBody>
          <a:bodyPr/>
          <a:lstStyle/>
          <a:p>
            <a:r>
              <a:rPr lang="hu-HU" dirty="0" smtClean="0"/>
              <a:t>Ponty</a:t>
            </a:r>
            <a:endParaRPr lang="hu-HU" dirty="0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428728" y="3214686"/>
            <a:ext cx="6772300" cy="3500462"/>
          </a:xfrm>
        </p:spPr>
        <p:txBody>
          <a:bodyPr>
            <a:normAutofit fontScale="40000" lnSpcReduction="20000"/>
          </a:bodyPr>
          <a:lstStyle/>
          <a:p>
            <a:r>
              <a:rPr lang="hu-HU" dirty="0" smtClean="0"/>
              <a:t>-PONTY: Legismertebb és legnépszerűbb halunk.</a:t>
            </a:r>
          </a:p>
          <a:p>
            <a:r>
              <a:rPr lang="hu-HU" dirty="0" smtClean="0"/>
              <a:t> Előfordulása különböző testformákkal és színekkel az élőhely és életviszonyok szerint.</a:t>
            </a:r>
          </a:p>
          <a:p>
            <a:r>
              <a:rPr lang="hu-HU" dirty="0" smtClean="0"/>
              <a:t> Szereti a náddal szegélyezett, jól felmelegedő, iszapos aljzatú sekélyebb tavakat és lassan folyó vizeket. </a:t>
            </a:r>
          </a:p>
          <a:p>
            <a:r>
              <a:rPr lang="hu-HU" dirty="0" smtClean="0"/>
              <a:t>Szája körül 2 pár bajuszszálat visel,</a:t>
            </a:r>
          </a:p>
          <a:p>
            <a:r>
              <a:rPr lang="hu-HU" dirty="0" smtClean="0"/>
              <a:t> az egyiket a felső ajakon, a másikat a szájszegletben.</a:t>
            </a:r>
          </a:p>
          <a:p>
            <a:r>
              <a:rPr lang="hu-HU" dirty="0" smtClean="0"/>
              <a:t> A bajusz által könnyen megkülönböztethető a kárásztól.</a:t>
            </a:r>
          </a:p>
          <a:p>
            <a:r>
              <a:rPr lang="hu-HU" dirty="0" smtClean="0"/>
              <a:t> Három sorban elhelyezett öt garatfog, a hát és alsóúszóban lévő erős bognártüske jellemzi. </a:t>
            </a:r>
          </a:p>
          <a:p>
            <a:r>
              <a:rPr lang="hu-HU" dirty="0" smtClean="0"/>
              <a:t>Az életmódjára az állandóan vándorló, folyamatos táplálékkereső életmód a legjellemzőbb.</a:t>
            </a:r>
          </a:p>
          <a:p>
            <a:r>
              <a:rPr lang="hu-HU" dirty="0" smtClean="0"/>
              <a:t> Előfordul enyhén sós vizekben is (</a:t>
            </a:r>
            <a:r>
              <a:rPr lang="hu-HU" dirty="0" err="1" smtClean="0"/>
              <a:t>brack</a:t>
            </a:r>
            <a:r>
              <a:rPr lang="hu-HU" dirty="0" smtClean="0"/>
              <a:t>) de alapvetően </a:t>
            </a:r>
            <a:r>
              <a:rPr lang="hu-HU" dirty="0" err="1" smtClean="0"/>
              <a:t>édesvizi</a:t>
            </a:r>
            <a:r>
              <a:rPr lang="hu-HU" dirty="0" smtClean="0"/>
              <a:t> hal. </a:t>
            </a:r>
          </a:p>
          <a:p>
            <a:r>
              <a:rPr lang="hu-HU" dirty="0" smtClean="0"/>
              <a:t>Eredetileg Ázsiából származik de ezt többen cáfolják.</a:t>
            </a:r>
          </a:p>
          <a:p>
            <a:r>
              <a:rPr lang="hu-HU" dirty="0" smtClean="0"/>
              <a:t> Alakváltozatai közé tartozik a pikkely nélküli bőrponty és a csak néhány pikkelyt viselő</a:t>
            </a:r>
          </a:p>
          <a:p>
            <a:r>
              <a:rPr lang="hu-HU" dirty="0" smtClean="0"/>
              <a:t> tükörponty. Ritkább változata a hazánkban veszélyeztetett </a:t>
            </a:r>
          </a:p>
          <a:p>
            <a:r>
              <a:rPr lang="hu-HU" dirty="0" smtClean="0"/>
              <a:t>állatfajták közé tartozó nyurgaponty. Tudományos neve a görög </a:t>
            </a:r>
            <a:r>
              <a:rPr lang="hu-HU" dirty="0" err="1" smtClean="0"/>
              <a:t>küprinosz</a:t>
            </a:r>
            <a:r>
              <a:rPr lang="hu-HU" dirty="0" smtClean="0"/>
              <a:t> </a:t>
            </a:r>
          </a:p>
          <a:p>
            <a:r>
              <a:rPr lang="hu-HU" dirty="0" smtClean="0"/>
              <a:t>(</a:t>
            </a:r>
            <a:r>
              <a:rPr lang="hu-HU" dirty="0" err="1" smtClean="0"/>
              <a:t>cyprinos</a:t>
            </a:r>
            <a:r>
              <a:rPr lang="hu-HU" dirty="0" smtClean="0"/>
              <a:t>) és a latin </a:t>
            </a:r>
            <a:r>
              <a:rPr lang="hu-HU" dirty="0" err="1" smtClean="0"/>
              <a:t>karpio</a:t>
            </a:r>
            <a:r>
              <a:rPr lang="hu-HU" dirty="0" smtClean="0"/>
              <a:t> (</a:t>
            </a:r>
            <a:r>
              <a:rPr lang="hu-HU" dirty="0" err="1" smtClean="0"/>
              <a:t>carpio</a:t>
            </a:r>
            <a:r>
              <a:rPr lang="hu-HU" dirty="0" smtClean="0"/>
              <a:t>) szavakból állt össze. Mindkettő szó jelentése ponty.</a:t>
            </a:r>
          </a:p>
          <a:p>
            <a:r>
              <a:rPr lang="hu-HU" dirty="0" smtClean="0"/>
              <a:t> Japánul a </a:t>
            </a:r>
            <a:r>
              <a:rPr lang="hu-HU" dirty="0" err="1" smtClean="0"/>
              <a:t>koi</a:t>
            </a:r>
            <a:r>
              <a:rPr lang="hu-HU" dirty="0" smtClean="0"/>
              <a:t> szó pontyot jelent. </a:t>
            </a:r>
          </a:p>
          <a:p>
            <a:r>
              <a:rPr lang="hu-HU" dirty="0" smtClean="0"/>
              <a:t>Testhossz és tömeg</a:t>
            </a:r>
          </a:p>
          <a:p>
            <a:r>
              <a:rPr lang="hu-HU" dirty="0" smtClean="0"/>
              <a:t>55-70 cm ivarérett korában és 5-8 kg súlyú.</a:t>
            </a:r>
          </a:p>
          <a:p>
            <a:r>
              <a:rPr lang="hu-HU" dirty="0" smtClean="0"/>
              <a:t> Háromnyaras korára kedvező feltételek mellett elérheti a 40 centiméteres hosszúságot és az 1-2 kilogrammos súlyt.</a:t>
            </a:r>
          </a:p>
          <a:p>
            <a:r>
              <a:rPr lang="hu-HU" dirty="0" smtClean="0"/>
              <a:t> Maximális mérete hazánkban kb. 25-30 kg, hossza 1,2 méter. </a:t>
            </a:r>
          </a:p>
          <a:p>
            <a:endParaRPr lang="hu-HU" dirty="0"/>
          </a:p>
        </p:txBody>
      </p:sp>
      <p:pic>
        <p:nvPicPr>
          <p:cNvPr id="4" name="Kép 3" descr="ponty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43042" y="-142900"/>
            <a:ext cx="6015052" cy="2559911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42910" y="2428868"/>
            <a:ext cx="7772400" cy="1470025"/>
          </a:xfrm>
        </p:spPr>
        <p:txBody>
          <a:bodyPr/>
          <a:lstStyle/>
          <a:p>
            <a:r>
              <a:rPr lang="hu-HU" dirty="0" smtClean="0"/>
              <a:t>Sügér</a:t>
            </a:r>
            <a:endParaRPr lang="hu-HU" dirty="0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32500" lnSpcReduction="20000"/>
          </a:bodyPr>
          <a:lstStyle/>
          <a:p>
            <a:endParaRPr lang="hu-HU" dirty="0" smtClean="0"/>
          </a:p>
          <a:p>
            <a:r>
              <a:rPr lang="hu-HU" dirty="0" smtClean="0"/>
              <a:t>SÜGÉR: Előfordulása különböző testformákkal és színekkel</a:t>
            </a:r>
          </a:p>
          <a:p>
            <a:r>
              <a:rPr lang="hu-HU" dirty="0" smtClean="0"/>
              <a:t> az élőhely és életviszonyok szerint a gyors folyású patakok kivételével</a:t>
            </a:r>
          </a:p>
          <a:p>
            <a:r>
              <a:rPr lang="hu-HU" dirty="0" smtClean="0"/>
              <a:t> szinte mindenütt </a:t>
            </a:r>
            <a:r>
              <a:rPr lang="hu-HU" dirty="0" err="1" smtClean="0"/>
              <a:t>elöfordul</a:t>
            </a:r>
            <a:r>
              <a:rPr lang="hu-HU" dirty="0" smtClean="0"/>
              <a:t>. A színe évszakok szerint is változik. Az alapszín zöldessárgától</a:t>
            </a:r>
          </a:p>
          <a:p>
            <a:r>
              <a:rPr lang="hu-HU" dirty="0" smtClean="0"/>
              <a:t> majdnem a feketéig terjed 5-9 sötétebb függőleges csíkkal az oldalán amik kitűnően elrejtik a nádasban </a:t>
            </a:r>
          </a:p>
          <a:p>
            <a:r>
              <a:rPr lang="hu-HU" dirty="0" smtClean="0"/>
              <a:t>és a vízinövények között. A </a:t>
            </a:r>
            <a:r>
              <a:rPr lang="hu-HU" dirty="0" err="1" smtClean="0"/>
              <a:t>hasúszók</a:t>
            </a:r>
            <a:r>
              <a:rPr lang="hu-HU" dirty="0" smtClean="0"/>
              <a:t> jellegzetes tüskét alkotnak. Az első hátúszó hátsó részén egy nagy kékesfekete </a:t>
            </a:r>
          </a:p>
          <a:p>
            <a:r>
              <a:rPr lang="hu-HU" dirty="0" smtClean="0"/>
              <a:t>folt különbözteti meg a rokonaitól pl. a süllőtől. Eredetileg édesvízi hal de megtalálható a tenger öblökben is a </a:t>
            </a:r>
            <a:r>
              <a:rPr lang="hu-HU" dirty="0" err="1" smtClean="0"/>
              <a:t>félsós</a:t>
            </a:r>
            <a:endParaRPr lang="hu-HU" dirty="0" smtClean="0"/>
          </a:p>
          <a:p>
            <a:r>
              <a:rPr lang="hu-HU" dirty="0" smtClean="0"/>
              <a:t> vizekben. A fiatalok kisebb csapatokba verődnek az idősebbek magányosan élnek mivel a raj az idők folyamán</a:t>
            </a:r>
          </a:p>
          <a:p>
            <a:r>
              <a:rPr lang="hu-HU" dirty="0" smtClean="0"/>
              <a:t> természetes úton egyre inkább megfogyatkozik.</a:t>
            </a:r>
            <a:endParaRPr lang="hu-HU" dirty="0"/>
          </a:p>
        </p:txBody>
      </p:sp>
      <p:pic>
        <p:nvPicPr>
          <p:cNvPr id="4" name="Kép 3" descr="suger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1538" y="214290"/>
            <a:ext cx="6667500" cy="255270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u-HU" dirty="0" smtClean="0"/>
              <a:t>Süllő</a:t>
            </a:r>
            <a:endParaRPr lang="hu-HU" dirty="0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71600" y="3643314"/>
            <a:ext cx="6772300" cy="2357454"/>
          </a:xfrm>
        </p:spPr>
        <p:txBody>
          <a:bodyPr>
            <a:normAutofit fontScale="32500" lnSpcReduction="20000"/>
          </a:bodyPr>
          <a:lstStyle/>
          <a:p>
            <a:r>
              <a:rPr lang="hu-HU" dirty="0" smtClean="0"/>
              <a:t>SŰLŐ:Egyik legnemesebb hazai ragadozó halunk a süllő és egyben a sügérfélék legnagyobb képviselője vizeinkben.</a:t>
            </a:r>
          </a:p>
          <a:p>
            <a:r>
              <a:rPr lang="hu-HU" dirty="0" smtClean="0"/>
              <a:t> Feje hosszúkás, háta szürkészöld, oldala ezüstös színű. Szája </a:t>
            </a:r>
            <a:r>
              <a:rPr lang="hu-HU" dirty="0" err="1" smtClean="0"/>
              <a:t>csúcsbanyíló</a:t>
            </a:r>
            <a:r>
              <a:rPr lang="hu-HU" dirty="0" smtClean="0"/>
              <a:t>. A hátán kb. 10-12 sötét sáv látható,</a:t>
            </a:r>
          </a:p>
          <a:p>
            <a:r>
              <a:rPr lang="hu-HU" dirty="0" smtClean="0"/>
              <a:t> hátúszói és </a:t>
            </a:r>
            <a:r>
              <a:rPr lang="hu-HU" dirty="0" err="1" smtClean="0"/>
              <a:t>farokúszója</a:t>
            </a:r>
            <a:r>
              <a:rPr lang="hu-HU" dirty="0" smtClean="0"/>
              <a:t> is foltos. Színe élőhelyenként változó amit a víz jellege és aljzata befolyásol: a Balatoni</a:t>
            </a:r>
          </a:p>
          <a:p>
            <a:r>
              <a:rPr lang="hu-HU" dirty="0" smtClean="0"/>
              <a:t> süllők közismerten világosabbak más vizekben élőkhöz képest. </a:t>
            </a:r>
          </a:p>
          <a:p>
            <a:r>
              <a:rPr lang="hu-HU" dirty="0" smtClean="0"/>
              <a:t>Álló és folyóvizekben egyaránt előfordul. A másfél kilósnál nagyobb példányokat "fogasnak" vagy "fogassüllőnek" nevezik.</a:t>
            </a:r>
          </a:p>
          <a:p>
            <a:r>
              <a:rPr lang="hu-HU" dirty="0" smtClean="0"/>
              <a:t> Ezt a nevet a szájában levő 4 darab kapófogairól kapta (2 felül, 2 lent) melyek segítségével zsákmányol. </a:t>
            </a:r>
          </a:p>
          <a:p>
            <a:r>
              <a:rPr lang="hu-HU" dirty="0" smtClean="0"/>
              <a:t>Egészen az 1700-as évekig arról spekuláltak, hogy a süllő valami hibrid fajta, a csuka és a sügér keveréke lehet.</a:t>
            </a:r>
          </a:p>
          <a:p>
            <a:r>
              <a:rPr lang="hu-HU" dirty="0" smtClean="0"/>
              <a:t> Ezért adta neki a svájci zoológus </a:t>
            </a:r>
            <a:r>
              <a:rPr lang="hu-HU" dirty="0" err="1" smtClean="0"/>
              <a:t>Gessner</a:t>
            </a:r>
            <a:r>
              <a:rPr lang="hu-HU" dirty="0" smtClean="0"/>
              <a:t> az 1500-as években a </a:t>
            </a:r>
            <a:r>
              <a:rPr lang="hu-HU" dirty="0" err="1" smtClean="0"/>
              <a:t>Lucio-perca</a:t>
            </a:r>
            <a:r>
              <a:rPr lang="hu-HU" dirty="0" smtClean="0"/>
              <a:t> nevet ami "csukasügért" jelent.</a:t>
            </a:r>
          </a:p>
          <a:p>
            <a:r>
              <a:rPr lang="hu-HU" dirty="0" smtClean="0"/>
              <a:t> A leírásában többek között a következőt olvashatjuk: </a:t>
            </a:r>
          </a:p>
          <a:p>
            <a:r>
              <a:rPr lang="hu-HU" dirty="0" smtClean="0"/>
              <a:t>"Ennek a különleges német halnak a feje egy csukáé de a testének többi része meg egy sügér".</a:t>
            </a:r>
          </a:p>
          <a:p>
            <a:r>
              <a:rPr lang="hu-HU" dirty="0" smtClean="0"/>
              <a:t> A tudományos nevét nem régen cserélték le </a:t>
            </a:r>
            <a:r>
              <a:rPr lang="hu-HU" dirty="0" err="1" smtClean="0"/>
              <a:t>Stizostedion</a:t>
            </a:r>
            <a:r>
              <a:rPr lang="hu-HU" dirty="0" smtClean="0"/>
              <a:t> </a:t>
            </a:r>
            <a:r>
              <a:rPr lang="hu-HU" dirty="0" err="1" smtClean="0"/>
              <a:t>lucioperca-ról</a:t>
            </a:r>
            <a:r>
              <a:rPr lang="hu-HU" dirty="0" smtClean="0"/>
              <a:t> </a:t>
            </a:r>
            <a:r>
              <a:rPr lang="hu-HU" dirty="0" err="1" smtClean="0"/>
              <a:t>Sander</a:t>
            </a:r>
            <a:r>
              <a:rPr lang="hu-HU" dirty="0" smtClean="0"/>
              <a:t> </a:t>
            </a:r>
            <a:r>
              <a:rPr lang="hu-HU" dirty="0" err="1" smtClean="0"/>
              <a:t>lucioperca-ra</a:t>
            </a:r>
            <a:r>
              <a:rPr lang="hu-HU" dirty="0" smtClean="0"/>
              <a:t>. </a:t>
            </a:r>
          </a:p>
          <a:p>
            <a:r>
              <a:rPr lang="hu-HU" dirty="0" smtClean="0"/>
              <a:t>A süllő elterjedt fajtája hazánkban a Kősüllő </a:t>
            </a:r>
            <a:endParaRPr lang="hu-HU" dirty="0"/>
          </a:p>
        </p:txBody>
      </p:sp>
      <p:pic>
        <p:nvPicPr>
          <p:cNvPr id="4" name="Kép 3" descr="sullo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85918" y="357166"/>
            <a:ext cx="5715000" cy="2228850"/>
          </a:xfrm>
          <a:prstGeom prst="rect">
            <a:avLst/>
          </a:prstGeom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u-HU" dirty="0" smtClean="0"/>
              <a:t>Eleven szülő hal</a:t>
            </a:r>
            <a:endParaRPr lang="hu-HU" dirty="0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142976" y="3143248"/>
            <a:ext cx="6915176" cy="2857520"/>
          </a:xfrm>
        </p:spPr>
        <p:txBody>
          <a:bodyPr>
            <a:normAutofit fontScale="32500" lnSpcReduction="20000"/>
          </a:bodyPr>
          <a:lstStyle/>
          <a:p>
            <a:endParaRPr lang="hu-HU" dirty="0"/>
          </a:p>
          <a:p>
            <a:endParaRPr lang="hu-HU" dirty="0" smtClean="0"/>
          </a:p>
          <a:p>
            <a:r>
              <a:rPr lang="hu-HU" dirty="0" smtClean="0"/>
              <a:t>A felsoroltak közül párat megtalálunk horgásztavakban is és ki is foghatjuk más néven horgászuk őket megfelelő felszereléssel</a:t>
            </a:r>
          </a:p>
          <a:p>
            <a:r>
              <a:rPr lang="hu-HU" dirty="0" smtClean="0"/>
              <a:t>és most át is térek a díszhalakra a díszhalak úgy szaporodnak hogy nőstényhal lerakja az ikrát a hímhal megtermékenyíti az </a:t>
            </a:r>
          </a:p>
          <a:p>
            <a:r>
              <a:rPr lang="hu-HU" dirty="0" smtClean="0"/>
              <a:t>ikrát de vannak eleven szülő halak is eleven szülik meg a kis halukat az eleven szülő halak az akvaristák által legkedveltebb</a:t>
            </a:r>
          </a:p>
          <a:p>
            <a:r>
              <a:rPr lang="hu-HU" dirty="0" smtClean="0"/>
              <a:t>és leggyakoribb halfaj szinte mindenkinek az első akváriumában megtalálható van benne egy vagy több szülő hal is a </a:t>
            </a:r>
            <a:r>
              <a:rPr lang="hu-HU" dirty="0" err="1" smtClean="0"/>
              <a:t>legkedvel-</a:t>
            </a:r>
            <a:endParaRPr lang="hu-HU" dirty="0" smtClean="0"/>
          </a:p>
          <a:p>
            <a:r>
              <a:rPr lang="hu-HU" dirty="0" err="1" smtClean="0"/>
              <a:t>teb</a:t>
            </a:r>
            <a:r>
              <a:rPr lang="hu-HU" dirty="0" smtClean="0"/>
              <a:t> ilyen eleven </a:t>
            </a:r>
            <a:r>
              <a:rPr lang="hu-HU" dirty="0" err="1" smtClean="0"/>
              <a:t>szüő</a:t>
            </a:r>
            <a:r>
              <a:rPr lang="hu-HU" dirty="0" smtClean="0"/>
              <a:t> halak a          </a:t>
            </a:r>
            <a:r>
              <a:rPr lang="hu-HU" dirty="0" err="1" smtClean="0"/>
              <a:t>-guppyk</a:t>
            </a:r>
            <a:r>
              <a:rPr lang="hu-HU" dirty="0" smtClean="0"/>
              <a:t>: </a:t>
            </a:r>
            <a:r>
              <a:rPr lang="hu-HU" dirty="0" err="1" smtClean="0"/>
              <a:t>a</a:t>
            </a:r>
            <a:r>
              <a:rPr lang="hu-HU" dirty="0" smtClean="0"/>
              <a:t> guppiba a hím </a:t>
            </a:r>
            <a:r>
              <a:rPr lang="hu-HU" dirty="0" err="1" smtClean="0"/>
              <a:t>szinesebb</a:t>
            </a:r>
            <a:r>
              <a:rPr lang="hu-HU" dirty="0" smtClean="0"/>
              <a:t> hogy fel keltse a nőstények figyelmét továbbá</a:t>
            </a:r>
          </a:p>
          <a:p>
            <a:r>
              <a:rPr lang="hu-HU" dirty="0" smtClean="0"/>
              <a:t>                                       </a:t>
            </a:r>
            <a:r>
              <a:rPr lang="hu-HU" dirty="0" err="1" smtClean="0"/>
              <a:t>-plati</a:t>
            </a:r>
            <a:endParaRPr lang="hu-HU" dirty="0" smtClean="0"/>
          </a:p>
          <a:p>
            <a:r>
              <a:rPr lang="hu-HU" dirty="0" smtClean="0"/>
              <a:t>                                       </a:t>
            </a:r>
            <a:r>
              <a:rPr lang="hu-HU" dirty="0" err="1" smtClean="0"/>
              <a:t>-szifó</a:t>
            </a:r>
            <a:endParaRPr lang="hu-HU" dirty="0" smtClean="0"/>
          </a:p>
          <a:p>
            <a:r>
              <a:rPr lang="hu-HU" dirty="0" smtClean="0"/>
              <a:t>                                       </a:t>
            </a:r>
            <a:r>
              <a:rPr lang="hu-HU" dirty="0" err="1" smtClean="0"/>
              <a:t>-molli</a:t>
            </a:r>
            <a:endParaRPr lang="hu-HU" dirty="0" smtClean="0"/>
          </a:p>
          <a:p>
            <a:endParaRPr lang="hu-HU" dirty="0" smtClean="0"/>
          </a:p>
          <a:p>
            <a:endParaRPr lang="hu-HU" dirty="0" smtClean="0"/>
          </a:p>
          <a:p>
            <a:r>
              <a:rPr lang="hu-HU" dirty="0" smtClean="0"/>
              <a:t>a dísz halakat akváriumban kell tartani az akvárium mérete </a:t>
            </a:r>
            <a:r>
              <a:rPr lang="hu-HU" dirty="0" err="1" smtClean="0"/>
              <a:t>attol</a:t>
            </a:r>
            <a:r>
              <a:rPr lang="hu-HU" dirty="0" smtClean="0"/>
              <a:t> </a:t>
            </a:r>
            <a:r>
              <a:rPr lang="hu-HU" dirty="0" err="1" smtClean="0"/>
              <a:t>füg</a:t>
            </a:r>
            <a:r>
              <a:rPr lang="hu-HU" dirty="0" smtClean="0"/>
              <a:t> hogy mennyi hal van benne és még </a:t>
            </a:r>
            <a:r>
              <a:rPr lang="hu-HU" dirty="0" err="1" smtClean="0"/>
              <a:t>attol</a:t>
            </a:r>
            <a:r>
              <a:rPr lang="hu-HU" dirty="0" smtClean="0"/>
              <a:t> is hogy mennyi</a:t>
            </a:r>
          </a:p>
          <a:p>
            <a:r>
              <a:rPr lang="hu-HU" dirty="0" smtClean="0"/>
              <a:t>halat tartunk benne. </a:t>
            </a:r>
            <a:endParaRPr lang="hu-HU" dirty="0"/>
          </a:p>
          <a:p>
            <a:endParaRPr lang="hu-HU" dirty="0" smtClean="0"/>
          </a:p>
          <a:p>
            <a:r>
              <a:rPr lang="hu-HU" dirty="0" smtClean="0"/>
              <a:t>    </a:t>
            </a:r>
          </a:p>
        </p:txBody>
      </p:sp>
      <p:sp>
        <p:nvSpPr>
          <p:cNvPr id="4" name="Téglalap 3"/>
          <p:cNvSpPr/>
          <p:nvPr/>
        </p:nvSpPr>
        <p:spPr>
          <a:xfrm>
            <a:off x="2286000" y="1859340"/>
            <a:ext cx="4572000" cy="2308324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hu-HU" dirty="0" smtClean="0"/>
          </a:p>
          <a:p>
            <a:endParaRPr lang="hu-HU" dirty="0" smtClean="0"/>
          </a:p>
          <a:p>
            <a:endParaRPr lang="hu-HU" dirty="0" smtClean="0"/>
          </a:p>
          <a:p>
            <a:endParaRPr lang="hu-HU" dirty="0" smtClean="0"/>
          </a:p>
          <a:p>
            <a:endParaRPr lang="hu-HU" dirty="0" smtClean="0"/>
          </a:p>
          <a:p>
            <a:endParaRPr lang="hu-HU" dirty="0" smtClean="0"/>
          </a:p>
          <a:p>
            <a:endParaRPr lang="hu-HU" dirty="0" smtClean="0"/>
          </a:p>
          <a:p>
            <a:endParaRPr lang="hu-HU" dirty="0"/>
          </a:p>
        </p:txBody>
      </p:sp>
      <p:pic>
        <p:nvPicPr>
          <p:cNvPr id="5" name="Kép 4" descr="molly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57818" y="714356"/>
            <a:ext cx="2500298" cy="1663835"/>
          </a:xfrm>
          <a:prstGeom prst="rect">
            <a:avLst/>
          </a:prstGeom>
          <a:ln w="127000" cap="sq">
            <a:solidFill>
              <a:srgbClr val="000000"/>
            </a:solidFill>
            <a:miter lim="800000"/>
          </a:ln>
          <a:effectLst>
            <a:outerShdw blurRad="57150" dist="50800" dir="2700000" algn="tl" rotWithShape="0">
              <a:srgbClr val="000000">
                <a:alpha val="40000"/>
              </a:srgbClr>
            </a:outerShdw>
          </a:effectLst>
        </p:spPr>
      </p:pic>
      <p:pic>
        <p:nvPicPr>
          <p:cNvPr id="6" name="Kép 5" descr="guppyhím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0800000" flipV="1">
            <a:off x="2643174" y="500042"/>
            <a:ext cx="2466508" cy="1643074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pic>
        <p:nvPicPr>
          <p:cNvPr id="7" name="Kép 6" descr="szifó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85786" y="5286364"/>
            <a:ext cx="2714644" cy="1571636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8" name="Kép 7" descr="nőstény gupi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5786446" y="5214950"/>
            <a:ext cx="2643206" cy="164305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u-HU" dirty="0" smtClean="0"/>
              <a:t>Köszönöm a figyelmüket!</a:t>
            </a:r>
            <a:endParaRPr lang="hu-HU" dirty="0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u-HU" dirty="0" smtClean="0"/>
              <a:t>A halak világa </a:t>
            </a:r>
            <a:endParaRPr lang="hu-HU" dirty="0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47500" lnSpcReduction="20000"/>
          </a:bodyPr>
          <a:lstStyle/>
          <a:p>
            <a:r>
              <a:rPr lang="hu-HU" dirty="0" smtClean="0"/>
              <a:t> MINDENKIT KÖSZÖNTÖK!!</a:t>
            </a:r>
          </a:p>
          <a:p>
            <a:endParaRPr lang="hu-HU" dirty="0" smtClean="0"/>
          </a:p>
          <a:p>
            <a:r>
              <a:rPr lang="hu-HU" dirty="0" smtClean="0"/>
              <a:t>Egy kis előadást szeretnék előadni a halakról. több hal fajta is létezik földünk pontjain.</a:t>
            </a:r>
          </a:p>
          <a:p>
            <a:r>
              <a:rPr lang="hu-HU" dirty="0" smtClean="0"/>
              <a:t>    vannak díszhalak amit </a:t>
            </a:r>
            <a:r>
              <a:rPr lang="hu-HU" dirty="0" err="1" smtClean="0"/>
              <a:t>hobiból</a:t>
            </a:r>
            <a:r>
              <a:rPr lang="hu-HU" dirty="0" smtClean="0"/>
              <a:t> tartunk vagy meg figyelésre ilyesmikre de </a:t>
            </a:r>
            <a:r>
              <a:rPr lang="hu-HU" dirty="0" err="1" smtClean="0"/>
              <a:t>vanak</a:t>
            </a:r>
            <a:endParaRPr lang="hu-HU" dirty="0" smtClean="0"/>
          </a:p>
          <a:p>
            <a:r>
              <a:rPr lang="hu-HU" dirty="0" smtClean="0"/>
              <a:t>olyan halak amit megeszünk mint PL: a húsát ezek az </a:t>
            </a:r>
            <a:r>
              <a:rPr lang="hu-HU" dirty="0" err="1" smtClean="0"/>
              <a:t>ilyan</a:t>
            </a:r>
            <a:r>
              <a:rPr lang="hu-HU" dirty="0" smtClean="0"/>
              <a:t> halak : 10 hal fajról fogok </a:t>
            </a:r>
          </a:p>
          <a:p>
            <a:r>
              <a:rPr lang="hu-HU" dirty="0" smtClean="0"/>
              <a:t>mondani ami hazánkban honos PL:</a:t>
            </a:r>
            <a:endParaRPr lang="hu-HU" dirty="0"/>
          </a:p>
        </p:txBody>
      </p:sp>
      <p:pic>
        <p:nvPicPr>
          <p:cNvPr id="4" name="Kép 3" descr="url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29256" y="0"/>
            <a:ext cx="3714744" cy="2471993"/>
          </a:xfrm>
          <a:prstGeom prst="rect">
            <a:avLst/>
          </a:prstGeom>
        </p:spPr>
      </p:pic>
      <p:pic>
        <p:nvPicPr>
          <p:cNvPr id="5" name="Kép 4" descr="images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86116" y="4786322"/>
            <a:ext cx="2619375" cy="1743075"/>
          </a:xfrm>
          <a:prstGeom prst="rect">
            <a:avLst/>
          </a:prstGeom>
        </p:spPr>
      </p:pic>
      <p:pic>
        <p:nvPicPr>
          <p:cNvPr id="6" name="Kép 5" descr="IMGP5349.JPG"/>
          <p:cNvPicPr>
            <a:picLocks noChangeAspect="1"/>
          </p:cNvPicPr>
          <p:nvPr/>
        </p:nvPicPr>
        <p:blipFill>
          <a:blip r:embed="rId5" cstate="print">
            <a:lum bright="29000" contrast="75000"/>
          </a:blip>
          <a:stretch>
            <a:fillRect/>
          </a:stretch>
        </p:blipFill>
        <p:spPr>
          <a:xfrm>
            <a:off x="857224" y="4857760"/>
            <a:ext cx="2247885" cy="1684694"/>
          </a:xfrm>
          <a:prstGeom prst="rect">
            <a:avLst/>
          </a:prstGeom>
        </p:spPr>
      </p:pic>
      <p:pic>
        <p:nvPicPr>
          <p:cNvPr id="7" name="Kép 6" descr="ui.jp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143108" y="142852"/>
            <a:ext cx="3140956" cy="2352685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2594"/>
          </a:xfrm>
        </p:spPr>
        <p:txBody>
          <a:bodyPr>
            <a:normAutofit fontScale="90000"/>
          </a:bodyPr>
          <a:lstStyle/>
          <a:p>
            <a:r>
              <a:rPr lang="hu-HU" dirty="0" smtClean="0"/>
              <a:t>Guppi hal</a:t>
            </a:r>
            <a:br>
              <a:rPr lang="hu-HU" dirty="0" smtClean="0"/>
            </a:br>
            <a:endParaRPr lang="hu-HU" dirty="0"/>
          </a:p>
        </p:txBody>
      </p:sp>
      <p:pic>
        <p:nvPicPr>
          <p:cNvPr id="6" name="Xiphophorus helleri.3gp">
            <a:hlinkClick r:id="" action="ppaction://media"/>
          </p:cNvPr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214282" y="642918"/>
            <a:ext cx="8643998" cy="571504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68280"/>
          </a:xfrm>
        </p:spPr>
        <p:txBody>
          <a:bodyPr>
            <a:normAutofit fontScale="90000"/>
          </a:bodyPr>
          <a:lstStyle/>
          <a:p>
            <a:r>
              <a:rPr lang="hu-HU" dirty="0" err="1" smtClean="0"/>
              <a:t>Molly</a:t>
            </a:r>
            <a:endParaRPr lang="hu-HU" dirty="0"/>
          </a:p>
        </p:txBody>
      </p:sp>
      <p:pic>
        <p:nvPicPr>
          <p:cNvPr id="4" name="Molly ballon.3gp">
            <a:hlinkClick r:id="" action="ppaction://media"/>
          </p:cNvPr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285720" y="785794"/>
            <a:ext cx="8572528" cy="586544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 smtClean="0"/>
              <a:t>Akvárium</a:t>
            </a:r>
            <a:br>
              <a:rPr lang="hu-HU" dirty="0" smtClean="0"/>
            </a:br>
            <a:endParaRPr lang="hu-HU" dirty="0"/>
          </a:p>
        </p:txBody>
      </p:sp>
      <p:pic>
        <p:nvPicPr>
          <p:cNvPr id="4" name="Hogyan rendezzünk be akváriumot-.3gp">
            <a:hlinkClick r:id="" action="ppaction://media"/>
          </p:cNvPr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-32" y="785794"/>
            <a:ext cx="8858312" cy="571504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u-HU" dirty="0" smtClean="0"/>
              <a:t>Amur</a:t>
            </a:r>
            <a:endParaRPr lang="hu-HU" dirty="0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hu-HU" dirty="0" smtClean="0"/>
              <a:t>- AMUR: Nevét az amur folyóról kapta . Oroszország és Kína </a:t>
            </a:r>
            <a:r>
              <a:rPr lang="hu-HU" dirty="0" err="1" smtClean="0"/>
              <a:t>határfolyólyáról</a:t>
            </a:r>
            <a:r>
              <a:rPr lang="hu-HU" dirty="0" smtClean="0"/>
              <a:t> melynek </a:t>
            </a:r>
          </a:p>
          <a:p>
            <a:r>
              <a:rPr lang="hu-HU" dirty="0" smtClean="0"/>
              <a:t>középső és alsó szakaszán elterjedt . Gazdasági szempontból nagy jelentőségű  halunk</a:t>
            </a:r>
          </a:p>
          <a:p>
            <a:r>
              <a:rPr lang="hu-HU" dirty="0" smtClean="0"/>
              <a:t>60 évig is elél 1,5 ( egy és fél méter ) hosszúságát </a:t>
            </a:r>
            <a:r>
              <a:rPr lang="hu-HU" dirty="0" err="1" smtClean="0"/>
              <a:t>elérgeti</a:t>
            </a:r>
            <a:r>
              <a:rPr lang="hu-HU" dirty="0" smtClean="0"/>
              <a:t> meg az 50 kg </a:t>
            </a:r>
            <a:r>
              <a:rPr lang="hu-HU" dirty="0" err="1" smtClean="0"/>
              <a:t>-os</a:t>
            </a:r>
            <a:r>
              <a:rPr lang="hu-HU" dirty="0" smtClean="0"/>
              <a:t> súlyt is</a:t>
            </a:r>
          </a:p>
          <a:p>
            <a:r>
              <a:rPr lang="hu-HU" dirty="0" smtClean="0"/>
              <a:t>tápláléka a </a:t>
            </a:r>
            <a:r>
              <a:rPr lang="hu-HU" dirty="0" err="1" smtClean="0"/>
              <a:t>zooplanktom</a:t>
            </a:r>
            <a:r>
              <a:rPr lang="hu-HU" dirty="0" smtClean="0"/>
              <a:t>.</a:t>
            </a:r>
            <a:endParaRPr lang="hu-HU" dirty="0"/>
          </a:p>
        </p:txBody>
      </p:sp>
      <p:pic>
        <p:nvPicPr>
          <p:cNvPr id="4" name="Kép 3" descr="amur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28" y="571480"/>
            <a:ext cx="5953167" cy="1714512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42910" y="1857364"/>
            <a:ext cx="7772400" cy="1470025"/>
          </a:xfrm>
        </p:spPr>
        <p:txBody>
          <a:bodyPr/>
          <a:lstStyle/>
          <a:p>
            <a:r>
              <a:rPr lang="hu-HU" dirty="0" smtClean="0"/>
              <a:t>Balin</a:t>
            </a:r>
            <a:endParaRPr lang="hu-HU" dirty="0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57290" y="3429000"/>
            <a:ext cx="6415110" cy="3071834"/>
          </a:xfrm>
        </p:spPr>
        <p:txBody>
          <a:bodyPr>
            <a:normAutofit fontScale="55000" lnSpcReduction="20000"/>
          </a:bodyPr>
          <a:lstStyle/>
          <a:p>
            <a:r>
              <a:rPr lang="hu-HU" dirty="0" smtClean="0"/>
              <a:t> </a:t>
            </a:r>
            <a:r>
              <a:rPr lang="hu-HU" dirty="0" err="1" smtClean="0"/>
              <a:t>-BAlIN</a:t>
            </a:r>
            <a:r>
              <a:rPr lang="hu-HU" dirty="0" smtClean="0"/>
              <a:t>: Békés fajtájának meghazudtolója,</a:t>
            </a:r>
          </a:p>
          <a:p>
            <a:r>
              <a:rPr lang="hu-HU" dirty="0" smtClean="0"/>
              <a:t> mert hiába tartozik a pontyfélék családjába mégis ragadozó.</a:t>
            </a:r>
          </a:p>
          <a:p>
            <a:r>
              <a:rPr lang="hu-HU" dirty="0" smtClean="0"/>
              <a:t> Izmos és nagy testén vörhenyes uszonyok vannak amik az ívási idő alatt kivörösödnek.</a:t>
            </a:r>
          </a:p>
          <a:p>
            <a:r>
              <a:rPr lang="hu-HU" dirty="0" smtClean="0"/>
              <a:t> A háta sötétzöld néha arany vagy ezüst </a:t>
            </a:r>
            <a:r>
              <a:rPr lang="hu-HU" dirty="0" err="1" smtClean="0"/>
              <a:t>szinárnyalatokkal</a:t>
            </a:r>
            <a:r>
              <a:rPr lang="hu-HU" dirty="0" smtClean="0"/>
              <a:t>.</a:t>
            </a:r>
          </a:p>
          <a:p>
            <a:r>
              <a:rPr lang="hu-HU" dirty="0" smtClean="0"/>
              <a:t> Az testének oldalai ezüstfehér színben csillognak és a hasa fehér.</a:t>
            </a:r>
          </a:p>
          <a:p>
            <a:r>
              <a:rPr lang="hu-HU" dirty="0" smtClean="0"/>
              <a:t> Szemei kicsik de látása igen jó és szája fogatlan, felfelé nyíló.</a:t>
            </a:r>
          </a:p>
          <a:p>
            <a:r>
              <a:rPr lang="hu-HU" dirty="0" smtClean="0"/>
              <a:t> Kisebb méretű </a:t>
            </a:r>
            <a:r>
              <a:rPr lang="hu-HU" dirty="0" err="1" smtClean="0"/>
              <a:t>pikketyeit</a:t>
            </a:r>
            <a:r>
              <a:rPr lang="hu-HU" dirty="0" smtClean="0"/>
              <a:t> a sötét szélük jellemzi.</a:t>
            </a:r>
          </a:p>
          <a:p>
            <a:r>
              <a:rPr lang="hu-HU" dirty="0" smtClean="0"/>
              <a:t> A balin rendkívül érzékeny a szennyeződésekre és a természeti változásokra.</a:t>
            </a:r>
          </a:p>
          <a:p>
            <a:r>
              <a:rPr lang="hu-HU" dirty="0" smtClean="0"/>
              <a:t> Szinte egész Európában megtalálható Dánián és Anglián kívül</a:t>
            </a:r>
          </a:p>
          <a:p>
            <a:r>
              <a:rPr lang="hu-HU" dirty="0" smtClean="0"/>
              <a:t> ahol a balin teljesen kipusztult. Kelet Ázsiában is honos és Iránban is </a:t>
            </a:r>
          </a:p>
          <a:p>
            <a:r>
              <a:rPr lang="hu-HU" dirty="0" smtClean="0"/>
              <a:t>sikeresen honosították. Előfordul a félig sós vizekben is.</a:t>
            </a:r>
            <a:endParaRPr lang="hu-HU" dirty="0"/>
          </a:p>
        </p:txBody>
      </p:sp>
      <p:pic>
        <p:nvPicPr>
          <p:cNvPr id="4" name="Kép 3" descr="bali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71670" y="0"/>
            <a:ext cx="4572000" cy="2208245"/>
          </a:xfrm>
          <a:prstGeom prst="rect">
            <a:avLst/>
          </a:prstGeom>
        </p:spPr>
      </p:pic>
      <p:pic>
        <p:nvPicPr>
          <p:cNvPr id="5" name="Kép 4" descr="images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 rot="1170059">
            <a:off x="4367870" y="232563"/>
            <a:ext cx="123614" cy="82259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u-HU" dirty="0" smtClean="0"/>
              <a:t>Csuka</a:t>
            </a:r>
            <a:endParaRPr lang="hu-HU" dirty="0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857224" y="3714752"/>
            <a:ext cx="6915176" cy="2857520"/>
          </a:xfrm>
        </p:spPr>
        <p:txBody>
          <a:bodyPr>
            <a:normAutofit fontScale="47500" lnSpcReduction="20000"/>
          </a:bodyPr>
          <a:lstStyle/>
          <a:p>
            <a:r>
              <a:rPr lang="hu-HU" dirty="0" smtClean="0"/>
              <a:t>-CSUKA: Lapos fejő őshonos ragadozóhal ami szinte valamennyi </a:t>
            </a:r>
            <a:r>
              <a:rPr lang="hu-HU" dirty="0" err="1" smtClean="0"/>
              <a:t>édesvízünkben</a:t>
            </a:r>
            <a:r>
              <a:rPr lang="hu-HU" dirty="0" smtClean="0"/>
              <a:t> megtalálható</a:t>
            </a:r>
          </a:p>
          <a:p>
            <a:r>
              <a:rPr lang="hu-HU" dirty="0" smtClean="0"/>
              <a:t> a hegyvidéki patakok kivételével. Teste hosszúkás és erőteljes,</a:t>
            </a:r>
          </a:p>
          <a:p>
            <a:r>
              <a:rPr lang="hu-HU" dirty="0" smtClean="0"/>
              <a:t> a pikkelyek aprók, melyek átterjednek a fejre és a </a:t>
            </a:r>
            <a:r>
              <a:rPr lang="hu-HU" dirty="0" err="1" smtClean="0"/>
              <a:t>farokúszóra</a:t>
            </a:r>
            <a:r>
              <a:rPr lang="hu-HU" dirty="0" smtClean="0"/>
              <a:t> is.</a:t>
            </a:r>
          </a:p>
          <a:p>
            <a:r>
              <a:rPr lang="hu-HU" dirty="0" smtClean="0"/>
              <a:t> Színét meghatározza környezete és vizenként nagyobb eltérések is lehetnek.</a:t>
            </a:r>
          </a:p>
          <a:p>
            <a:r>
              <a:rPr lang="hu-HU" dirty="0" smtClean="0"/>
              <a:t> Hasa fehéres, úszói is tarkák. A leggyakoribb kinézet a sárgászöld, halványan csíkozott</a:t>
            </a:r>
          </a:p>
          <a:p>
            <a:r>
              <a:rPr lang="hu-HU" dirty="0" smtClean="0"/>
              <a:t> test. Feje lapos, orra a kacsa csőrére emlékeztet.</a:t>
            </a:r>
          </a:p>
          <a:p>
            <a:r>
              <a:rPr lang="hu-HU" dirty="0" smtClean="0"/>
              <a:t> Szája hosszúkás amiben </a:t>
            </a:r>
            <a:r>
              <a:rPr lang="hu-HU" dirty="0" err="1" smtClean="0"/>
              <a:t>tűéles</a:t>
            </a:r>
            <a:r>
              <a:rPr lang="hu-HU" dirty="0" smtClean="0"/>
              <a:t> fogak helyezkednek el.</a:t>
            </a:r>
          </a:p>
          <a:p>
            <a:r>
              <a:rPr lang="hu-HU" dirty="0" smtClean="0"/>
              <a:t> Falánk ragadozó, áldozatára gyorsan, lesből, takarásból támad,</a:t>
            </a:r>
          </a:p>
          <a:p>
            <a:r>
              <a:rPr lang="hu-HU" dirty="0" smtClean="0"/>
              <a:t> és ritkán hibázik. Ha mégis elvéti a támadást az első mozdulatra akkor</a:t>
            </a:r>
          </a:p>
          <a:p>
            <a:r>
              <a:rPr lang="hu-HU" dirty="0" smtClean="0"/>
              <a:t> nem üldözi áldozatát. Szájából, kissé hátra, befelé hajló fogai közül </a:t>
            </a:r>
          </a:p>
          <a:p>
            <a:r>
              <a:rPr lang="hu-HU" dirty="0" smtClean="0"/>
              <a:t>nincs menekvés Nagyobb példányai esetlegesen, ritkán fürdőzőket is megharaphatnak,</a:t>
            </a:r>
          </a:p>
          <a:p>
            <a:r>
              <a:rPr lang="hu-HU" dirty="0" smtClean="0"/>
              <a:t> sekélyebb vizekben. </a:t>
            </a:r>
            <a:endParaRPr lang="hu-HU" dirty="0"/>
          </a:p>
        </p:txBody>
      </p:sp>
      <p:pic>
        <p:nvPicPr>
          <p:cNvPr id="4" name="Kép 3" descr="csuka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4348" y="285728"/>
            <a:ext cx="7534275" cy="2105025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u-HU" dirty="0" smtClean="0"/>
              <a:t>Dévérkeszeg</a:t>
            </a:r>
            <a:endParaRPr lang="hu-HU" dirty="0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71600" y="3357562"/>
            <a:ext cx="6843738" cy="3214710"/>
          </a:xfrm>
        </p:spPr>
        <p:txBody>
          <a:bodyPr>
            <a:normAutofit fontScale="40000" lnSpcReduction="20000"/>
          </a:bodyPr>
          <a:lstStyle/>
          <a:p>
            <a:r>
              <a:rPr lang="hu-HU" dirty="0" smtClean="0"/>
              <a:t>DÉVÉRKESZEG : A legismertebb keszegfajtánk és általában a ponty közelében lábatlankodik.</a:t>
            </a:r>
          </a:p>
          <a:p>
            <a:r>
              <a:rPr lang="hu-HU" dirty="0" smtClean="0"/>
              <a:t> Magas és lapos testforma jellemzi. A fiatalabb példányok színe ezüstös</a:t>
            </a:r>
          </a:p>
          <a:p>
            <a:r>
              <a:rPr lang="hu-HU" dirty="0" smtClean="0"/>
              <a:t> a felnőtteké világosabb barna árnyalatú. Orra legömbölyödik és szája csúcsos.</a:t>
            </a:r>
          </a:p>
          <a:p>
            <a:r>
              <a:rPr lang="hu-HU" dirty="0" smtClean="0"/>
              <a:t> Európában szinte mindenhol megtalálható és csapatosan él.</a:t>
            </a:r>
          </a:p>
          <a:p>
            <a:r>
              <a:rPr lang="hu-HU" dirty="0" smtClean="0"/>
              <a:t>Testhossz és tömeg</a:t>
            </a:r>
          </a:p>
          <a:p>
            <a:r>
              <a:rPr lang="hu-HU" dirty="0" smtClean="0"/>
              <a:t>Elérheti a 70 cm hosszúságot</a:t>
            </a:r>
          </a:p>
          <a:p>
            <a:r>
              <a:rPr lang="hu-HU" dirty="0" smtClean="0"/>
              <a:t> és az 5-6 kg-os súlyt bár a 2 kg-os példányok is már </a:t>
            </a:r>
            <a:r>
              <a:rPr lang="hu-HU" dirty="0" err="1" smtClean="0"/>
              <a:t>nagynakszámítanak</a:t>
            </a:r>
            <a:r>
              <a:rPr lang="hu-HU" dirty="0" smtClean="0"/>
              <a:t> a hazai vizekben.</a:t>
            </a:r>
          </a:p>
          <a:p>
            <a:r>
              <a:rPr lang="hu-HU" dirty="0" smtClean="0"/>
              <a:t>Szaporodás</a:t>
            </a:r>
          </a:p>
          <a:p>
            <a:r>
              <a:rPr lang="hu-HU" dirty="0" smtClean="0"/>
              <a:t>3-4 éves korára lesz ivarérett és összeívhat más keszegfélékkel.</a:t>
            </a:r>
          </a:p>
          <a:p>
            <a:r>
              <a:rPr lang="hu-HU" dirty="0" smtClean="0"/>
              <a:t> Ívása áprilistól júniusig tart. Ívás előtt az ivarérett állatok bőrén feltűnő,</a:t>
            </a:r>
          </a:p>
          <a:p>
            <a:r>
              <a:rPr lang="hu-HU" dirty="0" smtClean="0"/>
              <a:t>vaj fehér, apró szemölcsök, nászkiütések jelennek meg melyet a halászok </a:t>
            </a:r>
            <a:r>
              <a:rPr lang="hu-HU" dirty="0" err="1" smtClean="0"/>
              <a:t>dorozsmának</a:t>
            </a:r>
            <a:endParaRPr lang="hu-HU" dirty="0" smtClean="0"/>
          </a:p>
          <a:p>
            <a:r>
              <a:rPr lang="hu-HU" dirty="0" smtClean="0"/>
              <a:t> neveznek. Csapatosan ívnak de más halaktól eltérően ilyenkor nagyon félénkek, ezért horgászatuk nagyobb eredménnyel jár </a:t>
            </a:r>
          </a:p>
          <a:p>
            <a:r>
              <a:rPr lang="hu-HU" dirty="0" smtClean="0"/>
              <a:t>június végétől.</a:t>
            </a:r>
          </a:p>
          <a:p>
            <a:r>
              <a:rPr lang="hu-HU" dirty="0" smtClean="0"/>
              <a:t>Horgászati szabályozás</a:t>
            </a:r>
          </a:p>
          <a:p>
            <a:r>
              <a:rPr lang="hu-HU" dirty="0" smtClean="0"/>
              <a:t>Tilalmi idő és méretkorlátozás alá nem esik.</a:t>
            </a:r>
          </a:p>
          <a:p>
            <a:r>
              <a:rPr lang="hu-HU" dirty="0" smtClean="0"/>
              <a:t>Táplálkozás</a:t>
            </a:r>
          </a:p>
          <a:p>
            <a:r>
              <a:rPr lang="hu-HU" dirty="0" err="1" smtClean="0"/>
              <a:t>Zooplankton</a:t>
            </a:r>
            <a:r>
              <a:rPr lang="hu-HU" dirty="0" smtClean="0"/>
              <a:t>, </a:t>
            </a:r>
            <a:r>
              <a:rPr lang="hu-HU" dirty="0" err="1" smtClean="0"/>
              <a:t>árvaszúnyoglárvák</a:t>
            </a:r>
            <a:r>
              <a:rPr lang="hu-HU" dirty="0" smtClean="0"/>
              <a:t>, rovarok, alsóbbrendű rákfélék, növények. </a:t>
            </a:r>
          </a:p>
          <a:p>
            <a:r>
              <a:rPr lang="hu-HU" dirty="0" smtClean="0"/>
              <a:t>A nagyobb példányok néha kis hallal is táplálkoznak.</a:t>
            </a:r>
          </a:p>
          <a:p>
            <a:endParaRPr lang="hu-HU" dirty="0"/>
          </a:p>
        </p:txBody>
      </p:sp>
      <p:pic>
        <p:nvPicPr>
          <p:cNvPr id="4" name="Kép 3" descr="dévérkeszeg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57422" y="357166"/>
            <a:ext cx="4320570" cy="1928826"/>
          </a:xfrm>
          <a:prstGeom prst="rect">
            <a:avLst/>
          </a:prstGeom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Hegycsúcs">
  <a:themeElements>
    <a:clrScheme name="Hegycsúcs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Hegycsúcs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Hegycsúcs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69</TotalTime>
  <Words>1684</Words>
  <Application>Microsoft Office PowerPoint</Application>
  <PresentationFormat>Diavetítés a képernyőre (4:3 oldalarány)</PresentationFormat>
  <Paragraphs>174</Paragraphs>
  <Slides>16</Slides>
  <Notes>2</Notes>
  <HiddenSlides>0</HiddenSlides>
  <MMClips>3</MMClips>
  <ScaleCrop>false</ScaleCrop>
  <HeadingPairs>
    <vt:vector size="4" baseType="variant">
      <vt:variant>
        <vt:lpstr>Téma</vt:lpstr>
      </vt:variant>
      <vt:variant>
        <vt:i4>1</vt:i4>
      </vt:variant>
      <vt:variant>
        <vt:lpstr>Diacímek</vt:lpstr>
      </vt:variant>
      <vt:variant>
        <vt:i4>16</vt:i4>
      </vt:variant>
    </vt:vector>
  </HeadingPairs>
  <TitlesOfParts>
    <vt:vector size="17" baseType="lpstr">
      <vt:lpstr>Hegycsúcs</vt:lpstr>
      <vt:lpstr>Köszöntök mindenkit!!</vt:lpstr>
      <vt:lpstr>A halak világa </vt:lpstr>
      <vt:lpstr>Guppi hal </vt:lpstr>
      <vt:lpstr>Molly</vt:lpstr>
      <vt:lpstr>Akvárium </vt:lpstr>
      <vt:lpstr>Amur</vt:lpstr>
      <vt:lpstr>Balin</vt:lpstr>
      <vt:lpstr>Csuka</vt:lpstr>
      <vt:lpstr>Dévérkeszeg</vt:lpstr>
      <vt:lpstr>Márna</vt:lpstr>
      <vt:lpstr>Paduc</vt:lpstr>
      <vt:lpstr>Ponty</vt:lpstr>
      <vt:lpstr>Sügér</vt:lpstr>
      <vt:lpstr>Süllő</vt:lpstr>
      <vt:lpstr>Eleven szülő hal</vt:lpstr>
      <vt:lpstr>Köszönöm a figyelmüket!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halak világa</dc:title>
  <dc:creator>User_02</dc:creator>
  <cp:lastModifiedBy>User_02</cp:lastModifiedBy>
  <cp:revision>11</cp:revision>
  <dcterms:created xsi:type="dcterms:W3CDTF">2014-04-03T13:08:45Z</dcterms:created>
  <dcterms:modified xsi:type="dcterms:W3CDTF">2014-04-28T14:24:58Z</dcterms:modified>
</cp:coreProperties>
</file>