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81" r:id="rId7"/>
    <p:sldId id="267" r:id="rId8"/>
    <p:sldId id="268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0D0516-F8AD-41DF-9E83-47F42884B3DC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D1345D-C1B7-437C-81F3-00F981ECCEAF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Horváth Dorina</a:t>
            </a:r>
            <a:endParaRPr lang="hu-H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9600" dirty="0" smtClean="0">
                <a:latin typeface="Aharoni" pitchFamily="2" charset="-79"/>
                <a:cs typeface="Aharoni" pitchFamily="2" charset="-79"/>
              </a:rPr>
              <a:t>A  kutya</a:t>
            </a:r>
            <a:endParaRPr lang="hu-HU" sz="96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Őrző védők</a:t>
            </a: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latin typeface="Forte" pitchFamily="66" charset="0"/>
              </a:rPr>
              <a:t>A dolgozók és a </a:t>
            </a:r>
            <a:r>
              <a:rPr lang="hu-HU" sz="3200" dirty="0" err="1" smtClean="0">
                <a:latin typeface="Forte" pitchFamily="66" charset="0"/>
              </a:rPr>
              <a:t>szelindelek</a:t>
            </a:r>
            <a:r>
              <a:rPr lang="hu-HU" sz="3200" dirty="0" smtClean="0">
                <a:latin typeface="Forte" pitchFamily="66" charset="0"/>
              </a:rPr>
              <a:t>, </a:t>
            </a:r>
            <a:r>
              <a:rPr lang="hu-HU" sz="3200" dirty="0" err="1" smtClean="0">
                <a:latin typeface="Forte" pitchFamily="66" charset="0"/>
              </a:rPr>
              <a:t>a</a:t>
            </a:r>
            <a:r>
              <a:rPr lang="hu-HU" sz="3200" dirty="0" smtClean="0">
                <a:latin typeface="Forte" pitchFamily="66" charset="0"/>
              </a:rPr>
              <a:t> hajdani harci</a:t>
            </a:r>
          </a:p>
          <a:p>
            <a:r>
              <a:rPr lang="hu-HU" sz="3200" dirty="0" smtClean="0">
                <a:latin typeface="Forte" pitchFamily="66" charset="0"/>
              </a:rPr>
              <a:t>kutyák már az őrző-védők. Ám ezek az óriás ebek nem élnek vissza az erejükkel. Más, ebbe a csoportba tartozó kutyák a hegyből származnak: a bernáthegyi, a </a:t>
            </a:r>
            <a:r>
              <a:rPr lang="hu-HU" sz="3200" dirty="0" err="1" smtClean="0">
                <a:latin typeface="Forte" pitchFamily="66" charset="0"/>
              </a:rPr>
              <a:t>leonbergi</a:t>
            </a:r>
            <a:r>
              <a:rPr lang="hu-HU" sz="3200" dirty="0" smtClean="0">
                <a:latin typeface="Forte" pitchFamily="66" charset="0"/>
              </a:rPr>
              <a:t>, az </a:t>
            </a:r>
            <a:r>
              <a:rPr lang="hu-HU" sz="3200" dirty="0" err="1" smtClean="0">
                <a:latin typeface="Forte" pitchFamily="66" charset="0"/>
              </a:rPr>
              <a:t>ardenni</a:t>
            </a:r>
            <a:r>
              <a:rPr lang="hu-HU" sz="3200" dirty="0" smtClean="0">
                <a:latin typeface="Forte" pitchFamily="66" charset="0"/>
              </a:rPr>
              <a:t> pásztorkutya, a </a:t>
            </a:r>
            <a:r>
              <a:rPr lang="hu-HU" sz="3200" dirty="0" err="1" smtClean="0">
                <a:latin typeface="Forte" pitchFamily="66" charset="0"/>
              </a:rPr>
              <a:t>Pierenusi</a:t>
            </a:r>
            <a:r>
              <a:rPr lang="hu-HU" sz="3200" dirty="0" smtClean="0">
                <a:latin typeface="Forte" pitchFamily="66" charset="0"/>
              </a:rPr>
              <a:t> </a:t>
            </a:r>
            <a:r>
              <a:rPr lang="hu-HU" sz="3200" dirty="0" err="1" smtClean="0">
                <a:latin typeface="Forte" pitchFamily="66" charset="0"/>
              </a:rPr>
              <a:t>hegyikutya</a:t>
            </a:r>
            <a:r>
              <a:rPr lang="hu-HU" sz="3200" dirty="0" smtClean="0">
                <a:latin typeface="Forte" pitchFamily="66" charset="0"/>
              </a:rPr>
              <a:t> és az </a:t>
            </a:r>
            <a:r>
              <a:rPr lang="hu-HU" sz="3200" dirty="0" err="1" smtClean="0">
                <a:latin typeface="Forte" pitchFamily="66" charset="0"/>
              </a:rPr>
              <a:t>ujfullandi</a:t>
            </a:r>
            <a:r>
              <a:rPr lang="hu-HU" sz="3200" dirty="0" smtClean="0">
                <a:latin typeface="Forte" pitchFamily="66" charset="0"/>
              </a:rPr>
              <a:t> pásztorkutya. Ezeket a kutyákat kedves „óriásoknak” tartják.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Kotorékebek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dirty="0" smtClean="0"/>
              <a:t> </a:t>
            </a:r>
          </a:p>
          <a:p>
            <a:pPr lvl="0"/>
            <a:r>
              <a:rPr lang="hu-HU" sz="3600" dirty="0" smtClean="0">
                <a:latin typeface="Vivaldi" pitchFamily="66" charset="0"/>
              </a:rPr>
              <a:t>Szinte mindegyik Nagy </a:t>
            </a:r>
            <a:r>
              <a:rPr lang="hu-HU" sz="3600" dirty="0" err="1" smtClean="0">
                <a:latin typeface="Vivaldi" pitchFamily="66" charset="0"/>
              </a:rPr>
              <a:t>Britániábol</a:t>
            </a:r>
            <a:r>
              <a:rPr lang="hu-HU" sz="3600" dirty="0" smtClean="0">
                <a:latin typeface="Vivaldi" pitchFamily="66" charset="0"/>
              </a:rPr>
              <a:t> származik.</a:t>
            </a:r>
          </a:p>
          <a:p>
            <a:r>
              <a:rPr lang="hu-HU" sz="3600" dirty="0" smtClean="0">
                <a:latin typeface="Vivaldi" pitchFamily="66" charset="0"/>
              </a:rPr>
              <a:t>Mindegyik terület (Anglia, Skócia, Gallia, Írország stb.) </a:t>
            </a:r>
          </a:p>
          <a:p>
            <a:r>
              <a:rPr lang="hu-HU" sz="3600" dirty="0" err="1" smtClean="0">
                <a:latin typeface="Vivaldi" pitchFamily="66" charset="0"/>
              </a:rPr>
              <a:t>Kitenyészetette</a:t>
            </a:r>
            <a:r>
              <a:rPr lang="hu-HU" sz="3600" dirty="0" smtClean="0">
                <a:latin typeface="Vivaldi" pitchFamily="66" charset="0"/>
              </a:rPr>
              <a:t> a maga fajtáját. Mint a nevük is mutatja, a feladatuk az,</a:t>
            </a:r>
          </a:p>
          <a:p>
            <a:r>
              <a:rPr lang="hu-HU" sz="3600" dirty="0" smtClean="0">
                <a:latin typeface="Vivaldi" pitchFamily="66" charset="0"/>
              </a:rPr>
              <a:t>hogy a föld alatt kövessék a rókát, a borzot, a vidrát és a többi éhes hasonló </a:t>
            </a:r>
            <a:r>
              <a:rPr lang="hu-HU" sz="3600" dirty="0" err="1" smtClean="0">
                <a:latin typeface="Vivaldi" pitchFamily="66" charset="0"/>
              </a:rPr>
              <a:t>álatot</a:t>
            </a:r>
            <a:r>
              <a:rPr lang="hu-HU" sz="3600" dirty="0" smtClean="0">
                <a:latin typeface="Vivaldi" pitchFamily="66" charset="0"/>
              </a:rPr>
              <a:t>.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Vadászkutyák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u-HU" dirty="0" smtClean="0"/>
          </a:p>
          <a:p>
            <a:pPr lvl="0"/>
            <a:r>
              <a:rPr lang="hu-HU" sz="3600" dirty="0" smtClean="0">
                <a:latin typeface="Old English Text MT" pitchFamily="66" charset="0"/>
              </a:rPr>
              <a:t>Vad után futni számukra igazi ünnep. Ezek a vadászkutyák vadászaton élhetik</a:t>
            </a:r>
          </a:p>
          <a:p>
            <a:r>
              <a:rPr lang="hu-HU" sz="3600" dirty="0" smtClean="0">
                <a:latin typeface="Old English Text MT" pitchFamily="66" charset="0"/>
              </a:rPr>
              <a:t>újra az ősi ösztöneiket. Kilométereken keresztül képesek a vadat követni orrukat a földre rakva kiszimatolják a vad nyomát és sohasem tévesztik el.</a:t>
            </a:r>
          </a:p>
          <a:p>
            <a:pPr>
              <a:buNone/>
            </a:pPr>
            <a:r>
              <a:rPr lang="hu-HU" sz="3600" dirty="0" smtClean="0">
                <a:latin typeface="Old English Text MT" pitchFamily="66" charset="0"/>
              </a:rPr>
              <a:t> 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kut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101408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hu-HU" dirty="0" smtClean="0"/>
              <a:t>Kedvencek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hu-HU" dirty="0" smtClean="0"/>
          </a:p>
          <a:p>
            <a:pPr lvl="0"/>
            <a:r>
              <a:rPr lang="hu-HU" sz="2800" dirty="0" smtClean="0">
                <a:latin typeface="KaiTi" pitchFamily="49" charset="-122"/>
                <a:ea typeface="KaiTi" pitchFamily="49" charset="-122"/>
              </a:rPr>
              <a:t>Ebből aztán minden ízlésnek megfelelően van,</a:t>
            </a:r>
          </a:p>
          <a:p>
            <a:pPr lvl="0"/>
            <a:r>
              <a:rPr lang="hu-HU" sz="2800" dirty="0" smtClean="0">
                <a:latin typeface="KaiTi" pitchFamily="49" charset="-122"/>
                <a:ea typeface="KaiTi" pitchFamily="49" charset="-122"/>
              </a:rPr>
              <a:t>általában kisméretűek. De azért ők is hasznosak, ha szomorú vagy. Jól alkalmazkodnak a lakásban való élethez. Ugyanolyan mozgékonyak és játékosak mint a munka kutyák és ugyanúgy szükségük van a szabadban való ugrándozásra is.</a:t>
            </a:r>
          </a:p>
          <a:p>
            <a:endParaRPr lang="hu-H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10 </a:t>
            </a:r>
            <a:r>
              <a:rPr lang="hu-HU" dirty="0" err="1" smtClean="0"/>
              <a:t>legnépszerübb</a:t>
            </a:r>
            <a:r>
              <a:rPr lang="hu-HU" dirty="0" smtClean="0"/>
              <a:t> kutyafaj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A kutyák igazi társak a bajban, </a:t>
            </a:r>
          </a:p>
          <a:p>
            <a:r>
              <a:rPr lang="hu-HU" dirty="0" smtClean="0">
                <a:latin typeface="DFKai-SB" pitchFamily="65" charset="-120"/>
                <a:ea typeface="DFKai-SB" pitchFamily="65" charset="-120"/>
              </a:rPr>
              <a:t>őrzik a házat, játékos barátok. Bár </a:t>
            </a:r>
          </a:p>
          <a:p>
            <a:r>
              <a:rPr lang="hu-HU" dirty="0" smtClean="0">
                <a:latin typeface="DFKai-SB" pitchFamily="65" charset="-120"/>
                <a:ea typeface="DFKai-SB" pitchFamily="65" charset="-120"/>
              </a:rPr>
              <a:t>mostanában bizonyos fajták már</a:t>
            </a:r>
          </a:p>
          <a:p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statuszimbolumnak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is nézzük, melyik a top 10 kutyafajta:</a:t>
            </a:r>
          </a:p>
          <a:p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-Yorkshire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terrier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Csivava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Bearded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collie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Angol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masztif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Angol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cokker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spánel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Magyar vizsla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Dandie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dinmout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Basset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haud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Beagle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hu-HU" dirty="0" smtClean="0">
                <a:latin typeface="DFKai-SB" pitchFamily="65" charset="-120"/>
                <a:ea typeface="DFKai-SB" pitchFamily="65" charset="-120"/>
              </a:rPr>
              <a:t>White terrier</a:t>
            </a:r>
            <a:endParaRPr lang="hu-HU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Meik</a:t>
            </a:r>
            <a:r>
              <a:rPr lang="hu-HU" dirty="0" smtClean="0"/>
              <a:t> kutyát kedvelik leginkább szoba kutya ként?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sz="6000" dirty="0" smtClean="0">
                <a:latin typeface="Kunstler Script" pitchFamily="66" charset="0"/>
              </a:rPr>
              <a:t>A legkedveltebb a </a:t>
            </a:r>
            <a:r>
              <a:rPr lang="hu-HU" sz="6000" dirty="0" err="1" smtClean="0">
                <a:latin typeface="Kunstler Script" pitchFamily="66" charset="0"/>
              </a:rPr>
              <a:t>Yorksire</a:t>
            </a:r>
            <a:r>
              <a:rPr lang="hu-HU" sz="6000" dirty="0" smtClean="0">
                <a:latin typeface="Kunstler Script" pitchFamily="66" charset="0"/>
              </a:rPr>
              <a:t> terrier, kicsi mérete miatt, de ami a legfontosabb könnyen tanítható.</a:t>
            </a:r>
          </a:p>
          <a:p>
            <a:endParaRPr lang="hu-HU" sz="6000" dirty="0">
              <a:latin typeface="Kunstler Script" pitchFamily="66" charset="0"/>
            </a:endParaRPr>
          </a:p>
        </p:txBody>
      </p:sp>
      <p:pic>
        <p:nvPicPr>
          <p:cNvPr id="4" name="Kép 3" descr="cu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077072"/>
            <a:ext cx="3995936" cy="2780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világ legkisebb kutyafajtái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>
                <a:latin typeface="Forte" pitchFamily="66" charset="0"/>
              </a:rPr>
              <a:t>…. A legkisebb kutyafajok az Amerikai Kennel </a:t>
            </a:r>
            <a:r>
              <a:rPr lang="hu-HU" dirty="0" err="1" smtClean="0">
                <a:latin typeface="Forte" pitchFamily="66" charset="0"/>
              </a:rPr>
              <a:t>klubb</a:t>
            </a:r>
            <a:r>
              <a:rPr lang="hu-HU" dirty="0" smtClean="0">
                <a:latin typeface="Forte" pitchFamily="66" charset="0"/>
              </a:rPr>
              <a:t> szerint </a:t>
            </a:r>
          </a:p>
          <a:p>
            <a:r>
              <a:rPr lang="hu-HU" dirty="0" smtClean="0">
                <a:latin typeface="Forte" pitchFamily="66" charset="0"/>
              </a:rPr>
              <a:t>a következőek:</a:t>
            </a: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Chihuahua</a:t>
            </a:r>
            <a:r>
              <a:rPr lang="hu-HU" dirty="0" smtClean="0">
                <a:latin typeface="Forte" pitchFamily="66" charset="0"/>
              </a:rPr>
              <a:t> </a:t>
            </a:r>
          </a:p>
          <a:p>
            <a:r>
              <a:rPr lang="hu-HU" dirty="0" smtClean="0">
                <a:latin typeface="Forte" pitchFamily="66" charset="0"/>
              </a:rPr>
              <a:t>- Kínai kopasz kutya</a:t>
            </a: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Havanese</a:t>
            </a:r>
            <a:r>
              <a:rPr lang="hu-HU" dirty="0" smtClean="0">
                <a:latin typeface="Forte" pitchFamily="66" charset="0"/>
              </a:rPr>
              <a:t> kutya</a:t>
            </a:r>
          </a:p>
          <a:p>
            <a:r>
              <a:rPr lang="hu-HU" dirty="0" smtClean="0">
                <a:latin typeface="Forte" pitchFamily="66" charset="0"/>
              </a:rPr>
              <a:t>- Olaszagár</a:t>
            </a:r>
          </a:p>
          <a:p>
            <a:r>
              <a:rPr lang="hu-HU" dirty="0" smtClean="0">
                <a:latin typeface="Forte" pitchFamily="66" charset="0"/>
              </a:rPr>
              <a:t>- Japán pincsi</a:t>
            </a:r>
          </a:p>
          <a:p>
            <a:r>
              <a:rPr lang="hu-HU" dirty="0" smtClean="0">
                <a:latin typeface="Forte" pitchFamily="66" charset="0"/>
              </a:rPr>
              <a:t>- Máltai selyemszőrű kutya</a:t>
            </a: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Papilon</a:t>
            </a:r>
            <a:endParaRPr lang="hu-HU" dirty="0" smtClean="0">
              <a:latin typeface="Forte" pitchFamily="66" charset="0"/>
            </a:endParaRPr>
          </a:p>
          <a:p>
            <a:r>
              <a:rPr lang="hu-HU" dirty="0" smtClean="0">
                <a:latin typeface="Forte" pitchFamily="66" charset="0"/>
              </a:rPr>
              <a:t>- Pekingi palota kutya</a:t>
            </a: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Mopsz</a:t>
            </a:r>
            <a:endParaRPr lang="hu-HU" dirty="0" smtClean="0">
              <a:latin typeface="Forte" pitchFamily="66" charset="0"/>
            </a:endParaRP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Shih</a:t>
            </a:r>
            <a:r>
              <a:rPr lang="hu-HU" dirty="0" smtClean="0">
                <a:latin typeface="Forte" pitchFamily="66" charset="0"/>
              </a:rPr>
              <a:t> </a:t>
            </a:r>
            <a:r>
              <a:rPr lang="hu-HU" dirty="0" err="1" smtClean="0">
                <a:latin typeface="Forte" pitchFamily="66" charset="0"/>
              </a:rPr>
              <a:t>tzu</a:t>
            </a:r>
            <a:r>
              <a:rPr lang="hu-HU" dirty="0" smtClean="0">
                <a:latin typeface="Forte" pitchFamily="66" charset="0"/>
              </a:rPr>
              <a:t> </a:t>
            </a:r>
          </a:p>
          <a:p>
            <a:r>
              <a:rPr lang="hu-HU" dirty="0" smtClean="0">
                <a:latin typeface="Forte" pitchFamily="66" charset="0"/>
              </a:rPr>
              <a:t>- Törpe </a:t>
            </a:r>
            <a:r>
              <a:rPr lang="hu-HU" dirty="0" err="1" smtClean="0">
                <a:latin typeface="Forte" pitchFamily="66" charset="0"/>
              </a:rPr>
              <a:t>fox</a:t>
            </a:r>
            <a:r>
              <a:rPr lang="hu-HU" dirty="0" smtClean="0">
                <a:latin typeface="Forte" pitchFamily="66" charset="0"/>
              </a:rPr>
              <a:t> terrier </a:t>
            </a:r>
          </a:p>
          <a:p>
            <a:r>
              <a:rPr lang="hu-HU" dirty="0" smtClean="0">
                <a:latin typeface="Forte" pitchFamily="66" charset="0"/>
              </a:rPr>
              <a:t>- </a:t>
            </a:r>
            <a:r>
              <a:rPr lang="hu-HU" dirty="0" err="1" smtClean="0">
                <a:latin typeface="Forte" pitchFamily="66" charset="0"/>
              </a:rPr>
              <a:t>Yorksire</a:t>
            </a:r>
            <a:r>
              <a:rPr lang="hu-HU" dirty="0" smtClean="0">
                <a:latin typeface="Forte" pitchFamily="66" charset="0"/>
              </a:rPr>
              <a:t> terrier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világ legnagyobb kutyafajtái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>
                <a:latin typeface="DFKai-SB" pitchFamily="65" charset="-120"/>
                <a:ea typeface="DFKai-SB" pitchFamily="65" charset="-120"/>
              </a:rPr>
              <a:t>….Ezek a következőek: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Írfarkas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Drotszörű</a:t>
            </a:r>
            <a:r>
              <a:rPr lang="hu-HU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írfarkas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Dán dog</a:t>
            </a: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Kaukázusi juhász</a:t>
            </a: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Bernáthegyi</a:t>
            </a:r>
          </a:p>
          <a:p>
            <a:pPr lvl="0"/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Ujfulandi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Nápoly </a:t>
            </a:r>
            <a:r>
              <a:rPr lang="hu-HU" dirty="0" err="1" smtClean="0">
                <a:latin typeface="DFKai-SB" pitchFamily="65" charset="-120"/>
                <a:ea typeface="DFKai-SB" pitchFamily="65" charset="-120"/>
              </a:rPr>
              <a:t>Masztif</a:t>
            </a:r>
            <a:endParaRPr lang="hu-HU" dirty="0" smtClean="0">
              <a:latin typeface="DFKai-SB" pitchFamily="65" charset="-120"/>
              <a:ea typeface="DFKai-SB" pitchFamily="65" charset="-120"/>
            </a:endParaRP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Német dog</a:t>
            </a:r>
          </a:p>
          <a:p>
            <a:pPr lvl="0"/>
            <a:r>
              <a:rPr lang="hu-HU" dirty="0" smtClean="0">
                <a:latin typeface="DFKai-SB" pitchFamily="65" charset="-120"/>
                <a:ea typeface="DFKai-SB" pitchFamily="65" charset="-120"/>
              </a:rPr>
              <a:t>Labrador 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csiv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03448"/>
            <a:ext cx="9144000" cy="7461448"/>
          </a:xfrm>
          <a:prstGeom prst="rect">
            <a:avLst/>
          </a:prstGeom>
        </p:spPr>
      </p:pic>
      <p:sp>
        <p:nvSpPr>
          <p:cNvPr id="4" name="Tartalom hely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legkisebb kutya méretei!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3200" dirty="0" err="1" smtClean="0">
                <a:latin typeface="Agency FB" pitchFamily="34" charset="0"/>
              </a:rPr>
              <a:t>Csivava</a:t>
            </a:r>
            <a:endParaRPr lang="hu-HU" sz="3200" dirty="0" smtClean="0">
              <a:latin typeface="Agency FB" pitchFamily="34" charset="0"/>
            </a:endParaRPr>
          </a:p>
          <a:p>
            <a:r>
              <a:rPr lang="hu-HU" sz="3200" dirty="0" smtClean="0">
                <a:latin typeface="Agency FB" pitchFamily="34" charset="0"/>
              </a:rPr>
              <a:t>Marmagassága: 16-20cm</a:t>
            </a:r>
          </a:p>
          <a:p>
            <a:r>
              <a:rPr lang="hu-HU" sz="3200" dirty="0" smtClean="0">
                <a:latin typeface="Agency FB" pitchFamily="34" charset="0"/>
              </a:rPr>
              <a:t>Súly: 1-2kg</a:t>
            </a:r>
          </a:p>
          <a:p>
            <a:r>
              <a:rPr lang="hu-HU" sz="3200" dirty="0" smtClean="0">
                <a:latin typeface="Agency FB" pitchFamily="34" charset="0"/>
              </a:rPr>
              <a:t>Hosszú ideig az aztékok kedvence volt, olyannyira hogyha</a:t>
            </a:r>
          </a:p>
          <a:p>
            <a:r>
              <a:rPr lang="hu-HU" sz="3200" dirty="0" smtClean="0">
                <a:latin typeface="Agency FB" pitchFamily="34" charset="0"/>
              </a:rPr>
              <a:t>a gazdája meghalt, kitömték és vele együtt temették. Ez az </a:t>
            </a:r>
          </a:p>
          <a:p>
            <a:r>
              <a:rPr lang="hu-HU" sz="3200" dirty="0" smtClean="0">
                <a:latin typeface="Agency FB" pitchFamily="34" charset="0"/>
              </a:rPr>
              <a:t>élénk, vidám, mozgékony liliputi állata mérete ellenére jó</a:t>
            </a:r>
          </a:p>
          <a:p>
            <a:r>
              <a:rPr lang="hu-HU" sz="3200" dirty="0" smtClean="0">
                <a:latin typeface="Agency FB" pitchFamily="34" charset="0"/>
              </a:rPr>
              <a:t>jelzőkutya, mert a legkisebb zajra is ugatással reagált.”</a:t>
            </a:r>
          </a:p>
          <a:p>
            <a:pPr>
              <a:buNone/>
            </a:pPr>
            <a:r>
              <a:rPr lang="hu-HU" sz="3200" dirty="0" smtClean="0">
                <a:latin typeface="Agency FB" pitchFamily="34" charset="0"/>
              </a:rPr>
              <a:t> 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ír fark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365104"/>
            <a:ext cx="4427984" cy="249289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legnagyobb kutya méretei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3312368"/>
          </a:xfrm>
        </p:spPr>
        <p:txBody>
          <a:bodyPr>
            <a:normAutofit fontScale="47500" lnSpcReduction="20000"/>
          </a:bodyPr>
          <a:lstStyle/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Ír farkaskutya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Marmagassága: kb..: 80cm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Súly: 80kg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Valamikor az ír uralkodók a következőket mondták róla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„kedves amikor simogatják, vad amikor piszkálják”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Még most is használják farkas vadászatokon,</a:t>
            </a:r>
          </a:p>
          <a:p>
            <a:r>
              <a:rPr lang="hu-HU" sz="5800" dirty="0" smtClean="0">
                <a:latin typeface="Chiller" pitchFamily="82" charset="0"/>
                <a:ea typeface="KaiTi" pitchFamily="49" charset="-122"/>
              </a:rPr>
              <a:t>Jól alkalmazkodó kutya.”</a:t>
            </a:r>
          </a:p>
          <a:p>
            <a:pPr>
              <a:buNone/>
            </a:pPr>
            <a:r>
              <a:rPr lang="hu-HU" dirty="0" smtClean="0"/>
              <a:t> 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A kutya háziasítása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4680520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latin typeface="Algerian" pitchFamily="82" charset="0"/>
              </a:rPr>
              <a:t>A </a:t>
            </a:r>
            <a:r>
              <a:rPr lang="hu-HU" dirty="0">
                <a:latin typeface="Algerian" pitchFamily="82" charset="0"/>
              </a:rPr>
              <a:t>kutya a legkorábban </a:t>
            </a:r>
            <a:r>
              <a:rPr lang="hu-HU" dirty="0" err="1">
                <a:latin typeface="Algerian" pitchFamily="82" charset="0"/>
              </a:rPr>
              <a:t>háziasitott</a:t>
            </a:r>
            <a:r>
              <a:rPr lang="hu-HU" dirty="0">
                <a:latin typeface="Algerian" pitchFamily="82" charset="0"/>
              </a:rPr>
              <a:t> állatunk.</a:t>
            </a:r>
          </a:p>
          <a:p>
            <a:r>
              <a:rPr lang="hu-HU" dirty="0">
                <a:latin typeface="Algerian" pitchFamily="82" charset="0"/>
              </a:rPr>
              <a:t>A domesztikációja mintegy 12000 évvel</a:t>
            </a:r>
          </a:p>
          <a:p>
            <a:r>
              <a:rPr lang="hu-HU" dirty="0" err="1">
                <a:latin typeface="Algerian" pitchFamily="82" charset="0"/>
              </a:rPr>
              <a:t>ezelőtre</a:t>
            </a:r>
            <a:r>
              <a:rPr lang="hu-HU" dirty="0">
                <a:latin typeface="Algerian" pitchFamily="82" charset="0"/>
              </a:rPr>
              <a:t> tehető, de a kutya és a farkas között </a:t>
            </a:r>
          </a:p>
          <a:p>
            <a:r>
              <a:rPr lang="hu-HU" dirty="0">
                <a:latin typeface="Algerian" pitchFamily="82" charset="0"/>
              </a:rPr>
              <a:t>genetikai távolság arra utal, hogy</a:t>
            </a:r>
          </a:p>
          <a:p>
            <a:r>
              <a:rPr lang="hu-HU" dirty="0">
                <a:latin typeface="Algerian" pitchFamily="82" charset="0"/>
              </a:rPr>
              <a:t>a farkastól való </a:t>
            </a:r>
            <a:r>
              <a:rPr lang="hu-HU" dirty="0" err="1">
                <a:latin typeface="Algerian" pitchFamily="82" charset="0"/>
              </a:rPr>
              <a:t>elkülönösülés</a:t>
            </a:r>
            <a:r>
              <a:rPr lang="hu-HU" dirty="0">
                <a:latin typeface="Algerian" pitchFamily="82" charset="0"/>
              </a:rPr>
              <a:t> már sokkal korábban végbement. Ez alapján</a:t>
            </a:r>
          </a:p>
          <a:p>
            <a:r>
              <a:rPr lang="hu-HU" dirty="0">
                <a:latin typeface="Algerian" pitchFamily="82" charset="0"/>
              </a:rPr>
              <a:t>feltételezik hogy a kutya-ember kapcsolat</a:t>
            </a:r>
          </a:p>
          <a:p>
            <a:r>
              <a:rPr lang="hu-HU" dirty="0">
                <a:latin typeface="Algerian" pitchFamily="82" charset="0"/>
              </a:rPr>
              <a:t>egyidős a „modern” emberiséggel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Legokosabb kutyafaj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latin typeface="Gigi" pitchFamily="82" charset="0"/>
              </a:rPr>
              <a:t>….. A </a:t>
            </a:r>
            <a:r>
              <a:rPr lang="hu-HU" sz="3200" dirty="0" err="1" smtClean="0">
                <a:latin typeface="Gigi" pitchFamily="82" charset="0"/>
              </a:rPr>
              <a:t>Border</a:t>
            </a:r>
            <a:r>
              <a:rPr lang="hu-HU" sz="3200" dirty="0" smtClean="0">
                <a:latin typeface="Gigi" pitchFamily="82" charset="0"/>
              </a:rPr>
              <a:t> </a:t>
            </a:r>
            <a:r>
              <a:rPr lang="hu-HU" sz="3200" dirty="0" err="1" smtClean="0">
                <a:latin typeface="Gigi" pitchFamily="82" charset="0"/>
              </a:rPr>
              <a:t>Kollie</a:t>
            </a:r>
            <a:r>
              <a:rPr lang="hu-HU" sz="3200" dirty="0" smtClean="0">
                <a:latin typeface="Gigi" pitchFamily="82" charset="0"/>
              </a:rPr>
              <a:t> </a:t>
            </a:r>
            <a:r>
              <a:rPr lang="hu-HU" sz="3200" dirty="0" err="1" smtClean="0">
                <a:latin typeface="Gigi" pitchFamily="82" charset="0"/>
              </a:rPr>
              <a:t>a</a:t>
            </a:r>
            <a:r>
              <a:rPr lang="hu-HU" sz="3200" dirty="0" smtClean="0">
                <a:latin typeface="Gigi" pitchFamily="82" charset="0"/>
              </a:rPr>
              <a:t> legokosabb kutya a világon..</a:t>
            </a:r>
          </a:p>
          <a:p>
            <a:r>
              <a:rPr lang="hu-HU" sz="3200" dirty="0" smtClean="0">
                <a:latin typeface="Gigi" pitchFamily="82" charset="0"/>
              </a:rPr>
              <a:t>Nagyon </a:t>
            </a:r>
            <a:r>
              <a:rPr lang="hu-HU" sz="3200" dirty="0" err="1" smtClean="0">
                <a:latin typeface="Gigi" pitchFamily="82" charset="0"/>
              </a:rPr>
              <a:t>inteligens</a:t>
            </a:r>
            <a:r>
              <a:rPr lang="hu-HU" sz="3200" dirty="0" smtClean="0">
                <a:latin typeface="Gigi" pitchFamily="82" charset="0"/>
              </a:rPr>
              <a:t>, magas fokon kiképezhető.</a:t>
            </a:r>
          </a:p>
          <a:p>
            <a:r>
              <a:rPr lang="hu-HU" sz="3200" dirty="0" smtClean="0">
                <a:latin typeface="Gigi" pitchFamily="82" charset="0"/>
              </a:rPr>
              <a:t>Ez az egyik leg keményebben dolgozó kutyafajta.</a:t>
            </a:r>
          </a:p>
          <a:p>
            <a:r>
              <a:rPr lang="hu-HU" sz="3200" dirty="0" smtClean="0">
                <a:latin typeface="Gigi" pitchFamily="82" charset="0"/>
              </a:rPr>
              <a:t>Előnye hogy a kutya versenyeken jól aktivál</a:t>
            </a:r>
          </a:p>
          <a:p>
            <a:r>
              <a:rPr lang="hu-HU" sz="3200" dirty="0" smtClean="0">
                <a:latin typeface="Gigi" pitchFamily="82" charset="0"/>
              </a:rPr>
              <a:t>ebből kifolyólag nagyon sportos, engedelmes kutya.</a:t>
            </a:r>
          </a:p>
          <a:p>
            <a:endParaRPr lang="hu-HU" sz="3200" dirty="0">
              <a:latin typeface="Gigi" pitchFamily="82" charset="0"/>
            </a:endParaRPr>
          </a:p>
        </p:txBody>
      </p:sp>
      <p:pic>
        <p:nvPicPr>
          <p:cNvPr id="4" name="Kép 3" descr="border coll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5268088"/>
            <a:ext cx="3131840" cy="1589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bassed h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25" y="4972050"/>
            <a:ext cx="2428875" cy="188595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Legbutább kutyafaj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sz="4800" dirty="0" smtClean="0">
                <a:latin typeface="Chiller" pitchFamily="82" charset="0"/>
              </a:rPr>
              <a:t>… A </a:t>
            </a:r>
            <a:r>
              <a:rPr lang="hu-HU" sz="4800" dirty="0" err="1" smtClean="0">
                <a:latin typeface="Chiller" pitchFamily="82" charset="0"/>
              </a:rPr>
              <a:t>Basset</a:t>
            </a:r>
            <a:r>
              <a:rPr lang="hu-HU" sz="4800" dirty="0" smtClean="0">
                <a:latin typeface="Chiller" pitchFamily="82" charset="0"/>
              </a:rPr>
              <a:t> </a:t>
            </a:r>
            <a:r>
              <a:rPr lang="hu-HU" sz="4800" dirty="0" err="1" smtClean="0">
                <a:latin typeface="Chiller" pitchFamily="82" charset="0"/>
              </a:rPr>
              <a:t>Hound</a:t>
            </a:r>
            <a:r>
              <a:rPr lang="hu-HU" sz="4800" dirty="0" smtClean="0">
                <a:latin typeface="Chiller" pitchFamily="82" charset="0"/>
              </a:rPr>
              <a:t> </a:t>
            </a:r>
            <a:r>
              <a:rPr lang="hu-HU" sz="4800" dirty="0" err="1" smtClean="0">
                <a:latin typeface="Chiller" pitchFamily="82" charset="0"/>
              </a:rPr>
              <a:t>a</a:t>
            </a:r>
            <a:r>
              <a:rPr lang="hu-HU" sz="4800" dirty="0" smtClean="0">
                <a:latin typeface="Chiller" pitchFamily="82" charset="0"/>
              </a:rPr>
              <a:t> legbutább kutyafajta</a:t>
            </a:r>
          </a:p>
          <a:p>
            <a:r>
              <a:rPr lang="hu-HU" sz="4800" dirty="0" smtClean="0">
                <a:latin typeface="Chiller" pitchFamily="82" charset="0"/>
              </a:rPr>
              <a:t>Agresszíven védi tulajdonát, lusta de egyébként nyugodt kutya.</a:t>
            </a:r>
          </a:p>
          <a:p>
            <a:r>
              <a:rPr lang="hu-HU" sz="4800" dirty="0" smtClean="0">
                <a:latin typeface="Chiller" pitchFamily="82" charset="0"/>
              </a:rPr>
              <a:t>Amit a legjobban szeretnek benne azt hogy nagyon érzelmes kiskutya.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agá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81336" y="2890118"/>
            <a:ext cx="5962664" cy="3967882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Meik</a:t>
            </a:r>
            <a:r>
              <a:rPr lang="hu-HU" dirty="0" smtClean="0"/>
              <a:t> a leggyorsabb kutya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leggyorsabb az Agár azon belül is az Angol agár,</a:t>
            </a:r>
          </a:p>
          <a:p>
            <a:r>
              <a:rPr lang="hu-HU" dirty="0" smtClean="0"/>
              <a:t>amely a leggyorsabb háziállat a földön  80 km/ órás sebességgel képes futni.</a:t>
            </a:r>
          </a:p>
          <a:p>
            <a:r>
              <a:rPr lang="hu-HU" dirty="0" smtClean="0"/>
              <a:t>A teste is </a:t>
            </a:r>
            <a:r>
              <a:rPr lang="hu-HU" dirty="0" err="1" smtClean="0"/>
              <a:t>ahoz</a:t>
            </a:r>
            <a:r>
              <a:rPr lang="hu-HU" dirty="0" smtClean="0"/>
              <a:t> alkalmazkodó: erős izmos alkatú.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kutya testrésze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kutya testrészei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hu-HU" dirty="0" smtClean="0"/>
              <a:t>orr </a:t>
            </a:r>
          </a:p>
          <a:p>
            <a:pPr lvl="0"/>
            <a:r>
              <a:rPr lang="hu-HU" dirty="0" smtClean="0"/>
              <a:t>orrnyereg</a:t>
            </a:r>
          </a:p>
          <a:p>
            <a:pPr lvl="0"/>
            <a:r>
              <a:rPr lang="hu-HU" dirty="0" smtClean="0"/>
              <a:t>fül</a:t>
            </a:r>
          </a:p>
          <a:p>
            <a:pPr lvl="0"/>
            <a:r>
              <a:rPr lang="hu-HU" dirty="0" smtClean="0"/>
              <a:t>nyakszint</a:t>
            </a:r>
          </a:p>
          <a:p>
            <a:pPr lvl="0"/>
            <a:r>
              <a:rPr lang="hu-HU" dirty="0" smtClean="0"/>
              <a:t>mar</a:t>
            </a:r>
          </a:p>
          <a:p>
            <a:pPr lvl="0"/>
            <a:r>
              <a:rPr lang="hu-HU" dirty="0" smtClean="0"/>
              <a:t>horpasz</a:t>
            </a:r>
          </a:p>
          <a:p>
            <a:pPr lvl="0"/>
            <a:r>
              <a:rPr lang="hu-HU" dirty="0" smtClean="0"/>
              <a:t>far</a:t>
            </a:r>
          </a:p>
          <a:p>
            <a:pPr lvl="0"/>
            <a:r>
              <a:rPr lang="hu-HU" dirty="0" smtClean="0"/>
              <a:t>farok</a:t>
            </a:r>
          </a:p>
          <a:p>
            <a:pPr lvl="0"/>
            <a:r>
              <a:rPr lang="hu-HU" dirty="0" smtClean="0"/>
              <a:t>térd</a:t>
            </a:r>
          </a:p>
          <a:p>
            <a:pPr lvl="0"/>
            <a:r>
              <a:rPr lang="hu-HU" dirty="0" err="1" smtClean="0"/>
              <a:t>csánk</a:t>
            </a:r>
            <a:endParaRPr lang="hu-HU" dirty="0" smtClean="0"/>
          </a:p>
          <a:p>
            <a:pPr lvl="0"/>
            <a:r>
              <a:rPr lang="hu-HU" dirty="0" smtClean="0"/>
              <a:t>hátsó mancs</a:t>
            </a:r>
          </a:p>
          <a:p>
            <a:pPr lvl="0"/>
            <a:r>
              <a:rPr lang="hu-HU" dirty="0" smtClean="0"/>
              <a:t>has</a:t>
            </a:r>
          </a:p>
          <a:p>
            <a:pPr lvl="0"/>
            <a:r>
              <a:rPr lang="hu-HU" dirty="0" smtClean="0"/>
              <a:t>könyök</a:t>
            </a:r>
          </a:p>
          <a:p>
            <a:pPr lvl="0"/>
            <a:r>
              <a:rPr lang="hu-HU" dirty="0" smtClean="0"/>
              <a:t>sarok gumó</a:t>
            </a:r>
          </a:p>
          <a:p>
            <a:pPr lvl="0"/>
            <a:r>
              <a:rPr lang="hu-HU" dirty="0" smtClean="0"/>
              <a:t>elülső mancs</a:t>
            </a:r>
          </a:p>
          <a:p>
            <a:pPr lvl="0"/>
            <a:r>
              <a:rPr lang="hu-HU" dirty="0" smtClean="0"/>
              <a:t>mellkas</a:t>
            </a:r>
          </a:p>
          <a:p>
            <a:pPr lvl="0"/>
            <a:r>
              <a:rPr lang="hu-HU" dirty="0" smtClean="0"/>
              <a:t>váll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kutya leggyakoribb betegségei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/>
          <a:lstStyle/>
          <a:p>
            <a:pPr lvl="0"/>
            <a:r>
              <a:rPr lang="hu-HU" dirty="0" smtClean="0"/>
              <a:t>Fertőző betegségek: - </a:t>
            </a:r>
            <a:r>
              <a:rPr lang="hu-HU" dirty="0" err="1" smtClean="0"/>
              <a:t>szopornyika</a:t>
            </a:r>
            <a:endParaRPr lang="hu-HU" dirty="0" smtClean="0"/>
          </a:p>
          <a:p>
            <a:pPr lvl="0"/>
            <a:r>
              <a:rPr lang="hu-HU" dirty="0" smtClean="0"/>
              <a:t>agyvelő gyulladás</a:t>
            </a:r>
          </a:p>
          <a:p>
            <a:pPr lvl="0"/>
            <a:r>
              <a:rPr lang="hu-HU" dirty="0" err="1" smtClean="0"/>
              <a:t>parvó</a:t>
            </a:r>
            <a:r>
              <a:rPr lang="hu-HU" dirty="0" smtClean="0"/>
              <a:t> vírus, bélgyulladás</a:t>
            </a:r>
          </a:p>
          <a:p>
            <a:pPr lvl="0"/>
            <a:r>
              <a:rPr lang="hu-HU" dirty="0" err="1" smtClean="0"/>
              <a:t>Veszetség</a:t>
            </a:r>
            <a:endParaRPr lang="hu-HU" dirty="0" smtClean="0"/>
          </a:p>
          <a:p>
            <a:pPr lvl="0"/>
            <a:endParaRPr lang="hu-HU" dirty="0" smtClean="0"/>
          </a:p>
          <a:p>
            <a:r>
              <a:rPr lang="hu-HU" dirty="0" smtClean="0"/>
              <a:t> </a:t>
            </a:r>
            <a:r>
              <a:rPr lang="hu-HU" dirty="0" smtClean="0"/>
              <a:t>Törvény </a:t>
            </a:r>
            <a:r>
              <a:rPr lang="hu-HU" dirty="0" smtClean="0"/>
              <a:t>írja elő, hogy a veszett vagy arra </a:t>
            </a:r>
            <a:r>
              <a:rPr lang="hu-HU" dirty="0" err="1" smtClean="0"/>
              <a:t>gyanus</a:t>
            </a:r>
            <a:r>
              <a:rPr lang="hu-HU" dirty="0" smtClean="0"/>
              <a:t> kutyákat (állatokat) tilos gyógyítani, el kell </a:t>
            </a:r>
            <a:r>
              <a:rPr lang="hu-HU" dirty="0" err="1" smtClean="0"/>
              <a:t>őke</a:t>
            </a:r>
            <a:r>
              <a:rPr lang="hu-HU" dirty="0" smtClean="0"/>
              <a:t> pusztítani.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Meddig él egy kutya?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4800" dirty="0" smtClean="0">
                <a:latin typeface="Matura MT Script Capitals" pitchFamily="66" charset="0"/>
              </a:rPr>
              <a:t>….A kutyák átlagos életkora sajnos mindössze 10-12év.</a:t>
            </a:r>
          </a:p>
          <a:p>
            <a:r>
              <a:rPr lang="hu-HU" sz="4800" dirty="0" smtClean="0">
                <a:latin typeface="Matura MT Script Capitals" pitchFamily="66" charset="0"/>
              </a:rPr>
              <a:t>Találkozhatunk persze 16 sőt 20 éves ebekkel</a:t>
            </a:r>
          </a:p>
          <a:p>
            <a:r>
              <a:rPr lang="hu-HU" sz="4800" dirty="0" smtClean="0">
                <a:latin typeface="Matura MT Script Capitals" pitchFamily="66" charset="0"/>
              </a:rPr>
              <a:t>de ezek nagyon ritkák.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Hány foga van egy kutyának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hu-HU" dirty="0" smtClean="0"/>
              <a:t> </a:t>
            </a:r>
          </a:p>
          <a:p>
            <a:r>
              <a:rPr lang="hu-HU" sz="3200" dirty="0" smtClean="0">
                <a:latin typeface="Aharoni" pitchFamily="2" charset="-79"/>
                <a:cs typeface="Aharoni" pitchFamily="2" charset="-79"/>
              </a:rPr>
              <a:t>A metszőfogak száma alul és felül: 6-6</a:t>
            </a:r>
          </a:p>
          <a:p>
            <a:r>
              <a:rPr lang="hu-HU" sz="3200" dirty="0" smtClean="0">
                <a:latin typeface="Aharoni" pitchFamily="2" charset="-79"/>
                <a:cs typeface="Aharoni" pitchFamily="2" charset="-79"/>
              </a:rPr>
              <a:t>a szemfogak száma alul és felül : 2-2</a:t>
            </a:r>
          </a:p>
          <a:p>
            <a:r>
              <a:rPr lang="hu-HU" sz="3200" dirty="0" smtClean="0">
                <a:latin typeface="Aharoni" pitchFamily="2" charset="-79"/>
                <a:cs typeface="Aharoni" pitchFamily="2" charset="-79"/>
              </a:rPr>
              <a:t>az elő zápfogak száma alul és felül:8-8</a:t>
            </a:r>
          </a:p>
          <a:p>
            <a:r>
              <a:rPr lang="hu-HU" sz="3200" dirty="0" smtClean="0">
                <a:latin typeface="Aharoni" pitchFamily="2" charset="-79"/>
                <a:cs typeface="Aharoni" pitchFamily="2" charset="-79"/>
              </a:rPr>
              <a:t>az utózápfogak száma alul:6 felül:4</a:t>
            </a:r>
          </a:p>
          <a:p>
            <a:r>
              <a:rPr lang="hu-HU" sz="3200" dirty="0" smtClean="0">
                <a:latin typeface="Aharoni" pitchFamily="2" charset="-79"/>
                <a:cs typeface="Aharoni" pitchFamily="2" charset="-79"/>
              </a:rPr>
              <a:t>Tehát összesen 42-foga van egy kutyának.</a:t>
            </a:r>
          </a:p>
          <a:p>
            <a:pPr>
              <a:buNone/>
            </a:pPr>
            <a:r>
              <a:rPr lang="hu-HU" dirty="0" smtClean="0"/>
              <a:t> 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Hány kutya van a világon?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/>
          </a:p>
          <a:p>
            <a:pPr lvl="0"/>
            <a:r>
              <a:rPr lang="hu-HU" sz="4400" dirty="0" smtClean="0">
                <a:latin typeface="Agency FB" pitchFamily="34" charset="0"/>
              </a:rPr>
              <a:t>Nemzet közileg is elfogadott kutyafajta </a:t>
            </a:r>
          </a:p>
          <a:p>
            <a:r>
              <a:rPr lang="hu-HU" sz="4400" dirty="0" smtClean="0">
                <a:latin typeface="Agency FB" pitchFamily="34" charset="0"/>
              </a:rPr>
              <a:t>jegyzéke szerint 339.de ez is csak egy becsült szám.</a:t>
            </a:r>
          </a:p>
          <a:p>
            <a:pPr>
              <a:buNone/>
            </a:pPr>
            <a:endParaRPr lang="hu-HU" sz="4400" dirty="0" smtClean="0">
              <a:latin typeface="Agency FB" pitchFamily="34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hu-HU" u="sng" dirty="0" smtClean="0"/>
              <a:t>Hány csoportba sorolják a kutyákat?</a:t>
            </a: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568" y="1052736"/>
            <a:ext cx="8460432" cy="5805264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endParaRPr lang="hu-HU" dirty="0" smtClean="0"/>
          </a:p>
          <a:p>
            <a:r>
              <a:rPr lang="hu-HU" dirty="0" smtClean="0"/>
              <a:t> </a:t>
            </a:r>
          </a:p>
          <a:p>
            <a:r>
              <a:rPr lang="hu-HU" sz="5100" b="1" dirty="0" smtClean="0">
                <a:latin typeface="Footlight MT Light" pitchFamily="18" charset="0"/>
              </a:rPr>
              <a:t>Hány féle képen csoportosítjuk a kutyákat?</a:t>
            </a:r>
          </a:p>
          <a:p>
            <a:r>
              <a:rPr lang="hu-HU" sz="5100" b="1" dirty="0" smtClean="0">
                <a:latin typeface="Footlight MT Light" pitchFamily="18" charset="0"/>
              </a:rPr>
              <a:t>I</a:t>
            </a:r>
            <a:r>
              <a:rPr lang="hu-HU" sz="5100" b="1" dirty="0" smtClean="0">
                <a:latin typeface="Footlight MT Light" pitchFamily="18" charset="0"/>
              </a:rPr>
              <a:t>. </a:t>
            </a:r>
            <a:r>
              <a:rPr lang="hu-HU" sz="5100" b="1" dirty="0" smtClean="0">
                <a:latin typeface="Footlight MT Light" pitchFamily="18" charset="0"/>
              </a:rPr>
              <a:t>Munkakutyák</a:t>
            </a:r>
            <a:endParaRPr lang="hu-HU" sz="5100" b="1" dirty="0" smtClean="0">
              <a:latin typeface="Footlight MT Light" pitchFamily="18" charset="0"/>
            </a:endParaRPr>
          </a:p>
          <a:p>
            <a:r>
              <a:rPr lang="hu-HU" sz="5100" b="1" dirty="0" smtClean="0">
                <a:latin typeface="Footlight MT Light" pitchFamily="18" charset="0"/>
              </a:rPr>
              <a:t>1 </a:t>
            </a:r>
            <a:r>
              <a:rPr lang="hu-HU" sz="5100" b="1" dirty="0" smtClean="0">
                <a:latin typeface="Footlight MT Light" pitchFamily="18" charset="0"/>
              </a:rPr>
              <a:t>őrző-védő kutyák: Az őrző-védő kutyák elsődleges feladata, hogy mindenkor </a:t>
            </a:r>
          </a:p>
          <a:p>
            <a:r>
              <a:rPr lang="hu-HU" sz="5100" b="1" dirty="0" smtClean="0">
                <a:latin typeface="Footlight MT Light" pitchFamily="18" charset="0"/>
              </a:rPr>
              <a:t>és mindenkivel szemben megvédje a gazdáját.</a:t>
            </a:r>
          </a:p>
          <a:p>
            <a:r>
              <a:rPr lang="hu-HU" sz="5100" b="1" dirty="0" smtClean="0">
                <a:latin typeface="Footlight MT Light" pitchFamily="18" charset="0"/>
              </a:rPr>
              <a:t>2.Szánhúzó </a:t>
            </a:r>
            <a:r>
              <a:rPr lang="hu-HU" sz="5100" b="1" dirty="0" smtClean="0">
                <a:latin typeface="Footlight MT Light" pitchFamily="18" charset="0"/>
              </a:rPr>
              <a:t>kutyák: A szánhúzó kutyák a havas vidékeken, a sarkvidék területén élő </a:t>
            </a:r>
          </a:p>
          <a:p>
            <a:r>
              <a:rPr lang="hu-HU" sz="5100" b="1" dirty="0" smtClean="0">
                <a:latin typeface="Footlight MT Light" pitchFamily="18" charset="0"/>
              </a:rPr>
              <a:t>néptörzsek nélkülözhetetlen segítőtársai.</a:t>
            </a:r>
          </a:p>
          <a:p>
            <a:r>
              <a:rPr lang="hu-HU" sz="5100" b="1" dirty="0" smtClean="0">
                <a:latin typeface="Footlight MT Light" pitchFamily="18" charset="0"/>
              </a:rPr>
              <a:t>3.Mentő </a:t>
            </a:r>
            <a:r>
              <a:rPr lang="hu-HU" sz="5100" b="1" dirty="0" smtClean="0">
                <a:latin typeface="Footlight MT Light" pitchFamily="18" charset="0"/>
              </a:rPr>
              <a:t>kutyák: Az ember már évszázadokkal ezelőtt rájött arra, hogy bizonyos</a:t>
            </a:r>
          </a:p>
          <a:p>
            <a:r>
              <a:rPr lang="hu-HU" sz="5100" b="1" dirty="0" smtClean="0">
                <a:latin typeface="Footlight MT Light" pitchFamily="18" charset="0"/>
              </a:rPr>
              <a:t>vészhelyzetekben a kutyát mint egyedül lehetséges segítséget alkalmazni tudja.</a:t>
            </a:r>
          </a:p>
          <a:p>
            <a:r>
              <a:rPr lang="hu-HU" sz="5100" b="1" dirty="0" smtClean="0">
                <a:latin typeface="Footlight MT Light" pitchFamily="18" charset="0"/>
              </a:rPr>
              <a:t>4.Pásztor </a:t>
            </a:r>
            <a:r>
              <a:rPr lang="hu-HU" sz="5100" b="1" dirty="0" smtClean="0">
                <a:latin typeface="Footlight MT Light" pitchFamily="18" charset="0"/>
              </a:rPr>
              <a:t>és terelőkutyák: Ebbe a csoportba a kutya eredeti hasznosításában kialakult </a:t>
            </a:r>
          </a:p>
          <a:p>
            <a:r>
              <a:rPr lang="hu-HU" sz="5100" b="1" dirty="0" smtClean="0">
                <a:latin typeface="Footlight MT Light" pitchFamily="18" charset="0"/>
              </a:rPr>
              <a:t>fajták tartoznak. A gulya, a nyál, és esetenként a baromfik terelésére és őrzésére alkalmasak.</a:t>
            </a:r>
          </a:p>
          <a:p>
            <a:r>
              <a:rPr lang="hu-HU" sz="5100" b="1" dirty="0" err="1" smtClean="0">
                <a:latin typeface="Footlight MT Light" pitchFamily="18" charset="0"/>
              </a:rPr>
              <a:t>II</a:t>
            </a:r>
            <a:r>
              <a:rPr lang="hu-HU" sz="5100" b="1" dirty="0" err="1" smtClean="0">
                <a:latin typeface="Footlight MT Light" pitchFamily="18" charset="0"/>
              </a:rPr>
              <a:t>.Csoport</a:t>
            </a:r>
            <a:r>
              <a:rPr lang="hu-HU" sz="5100" b="1" dirty="0" smtClean="0">
                <a:latin typeface="Footlight MT Light" pitchFamily="18" charset="0"/>
              </a:rPr>
              <a:t> </a:t>
            </a:r>
            <a:r>
              <a:rPr lang="hu-HU" sz="5100" b="1" dirty="0" smtClean="0">
                <a:latin typeface="Footlight MT Light" pitchFamily="18" charset="0"/>
              </a:rPr>
              <a:t>a vadászkutyák</a:t>
            </a:r>
          </a:p>
          <a:p>
            <a:r>
              <a:rPr lang="hu-HU" sz="5100" b="1" dirty="0" smtClean="0">
                <a:latin typeface="Footlight MT Light" pitchFamily="18" charset="0"/>
              </a:rPr>
              <a:t>és a harmadik pedig a kedveltetésből tartott társasági kutyák.</a:t>
            </a:r>
          </a:p>
          <a:p>
            <a:endParaRPr lang="hu-HU" dirty="0" smtClean="0">
              <a:latin typeface="Footlight MT L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4320480"/>
          </a:xfrm>
        </p:spPr>
        <p:txBody>
          <a:bodyPr>
            <a:normAutofit fontScale="90000"/>
          </a:bodyPr>
          <a:lstStyle/>
          <a:p>
            <a:r>
              <a:rPr lang="hu-HU" sz="4400" dirty="0" smtClean="0">
                <a:latin typeface="Colonna MT" pitchFamily="82" charset="0"/>
              </a:rPr>
              <a:t/>
            </a:r>
            <a:br>
              <a:rPr lang="hu-HU" sz="4400" dirty="0" smtClean="0">
                <a:latin typeface="Colonna MT" pitchFamily="82" charset="0"/>
              </a:rPr>
            </a:br>
            <a:r>
              <a:rPr lang="hu-HU" sz="4400" dirty="0" smtClean="0">
                <a:latin typeface="Colonna MT" pitchFamily="82" charset="0"/>
              </a:rPr>
              <a:t/>
            </a:r>
            <a:br>
              <a:rPr lang="hu-HU" sz="4400" dirty="0" smtClean="0">
                <a:latin typeface="Colonna MT" pitchFamily="82" charset="0"/>
              </a:rPr>
            </a:br>
            <a:r>
              <a:rPr lang="hu-HU" sz="6000" u="sng" dirty="0" smtClean="0"/>
              <a:t>Szánhúzó kutyák</a:t>
            </a:r>
            <a:r>
              <a:rPr lang="hu-HU" sz="4400" dirty="0" smtClean="0">
                <a:latin typeface="Colonna MT" pitchFamily="82" charset="0"/>
              </a:rPr>
              <a:t/>
            </a:r>
            <a:br>
              <a:rPr lang="hu-HU" sz="4400" dirty="0" smtClean="0">
                <a:latin typeface="Colonna MT" pitchFamily="82" charset="0"/>
              </a:rPr>
            </a:br>
            <a:r>
              <a:rPr lang="hu-HU" sz="4400" dirty="0" smtClean="0">
                <a:latin typeface="Colonna MT" pitchFamily="82" charset="0"/>
              </a:rPr>
              <a:t>A </a:t>
            </a:r>
            <a:r>
              <a:rPr lang="hu-HU" sz="4400" dirty="0" smtClean="0">
                <a:latin typeface="Colonna MT" pitchFamily="82" charset="0"/>
              </a:rPr>
              <a:t>szánhúzó kutyák a havas vidékeken, a sarkvidék néptörzsek nélkülözhetetlen segítőtársai.</a:t>
            </a:r>
            <a:br>
              <a:rPr lang="hu-HU" sz="4400" dirty="0" smtClean="0">
                <a:latin typeface="Colonna MT" pitchFamily="82" charset="0"/>
              </a:rPr>
            </a:br>
            <a:r>
              <a:rPr lang="hu-HU" sz="4400" dirty="0" smtClean="0">
                <a:latin typeface="Colonna MT" pitchFamily="82" charset="0"/>
              </a:rPr>
              <a:t>területén élő </a:t>
            </a:r>
            <a:r>
              <a:rPr lang="hu-HU" sz="5400" dirty="0" smtClean="0">
                <a:latin typeface="Colonna MT" pitchFamily="82" charset="0"/>
              </a:rPr>
              <a:t>eb.  </a:t>
            </a:r>
            <a:br>
              <a:rPr lang="hu-HU" sz="5400" dirty="0" smtClean="0">
                <a:latin typeface="Colonna MT" pitchFamily="82" charset="0"/>
              </a:rPr>
            </a:br>
            <a:endParaRPr lang="hu-HU" dirty="0"/>
          </a:p>
        </p:txBody>
      </p:sp>
      <p:pic>
        <p:nvPicPr>
          <p:cNvPr id="2050" name="Picture 2" descr="C:\Users\Asus\Desktop\dorina kutyák\husk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789040"/>
            <a:ext cx="3662479" cy="27433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Mentő kutyák</a:t>
            </a: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/>
              <a:t> </a:t>
            </a:r>
            <a:r>
              <a:rPr lang="hu-HU" sz="4400" dirty="0" smtClean="0">
                <a:latin typeface="Brush Script MT" pitchFamily="66" charset="0"/>
              </a:rPr>
              <a:t>Az ember már évszázadokkal ezelőtt rájött arra, hogy bizonyos</a:t>
            </a:r>
          </a:p>
          <a:p>
            <a:r>
              <a:rPr lang="hu-HU" sz="4400" dirty="0" smtClean="0">
                <a:latin typeface="Brush Script MT" pitchFamily="66" charset="0"/>
              </a:rPr>
              <a:t>vészhelyzetekben a kutyát mint egyedül lehetséges segítséget alkalmazni tudja</a:t>
            </a:r>
            <a:r>
              <a:rPr lang="hu-HU" sz="4400" dirty="0" smtClean="0">
                <a:latin typeface="Brush Script MT" pitchFamily="66" charset="0"/>
              </a:rPr>
              <a:t>.</a:t>
            </a:r>
          </a:p>
          <a:p>
            <a:endParaRPr lang="hu-HU" sz="4400" dirty="0" smtClean="0">
              <a:latin typeface="Brush Script MT" pitchFamily="66" charset="0"/>
            </a:endParaRPr>
          </a:p>
        </p:txBody>
      </p:sp>
      <p:pic>
        <p:nvPicPr>
          <p:cNvPr id="5" name="Kép 4" descr="mentő kut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1068" y="4972819"/>
            <a:ext cx="5402932" cy="18851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skót juhás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03620" y="4265712"/>
            <a:ext cx="4940380" cy="2592288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/>
          <a:lstStyle/>
          <a:p>
            <a:r>
              <a:rPr lang="hu-HU" u="sng" dirty="0" smtClean="0"/>
              <a:t>Terelő kutyák</a:t>
            </a: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700808"/>
            <a:ext cx="8229600" cy="4104456"/>
          </a:xfrm>
        </p:spPr>
        <p:txBody>
          <a:bodyPr>
            <a:normAutofit fontScale="70000" lnSpcReduction="20000"/>
          </a:bodyPr>
          <a:lstStyle/>
          <a:p>
            <a:r>
              <a:rPr lang="hu-HU" sz="6000" dirty="0" smtClean="0">
                <a:latin typeface="Forte" pitchFamily="66" charset="0"/>
              </a:rPr>
              <a:t>Pásztor és terelőkutyák: Ebbe a csoportba a kutya eredeti hasznosításában kialakult </a:t>
            </a:r>
          </a:p>
          <a:p>
            <a:r>
              <a:rPr lang="hu-HU" sz="6000" dirty="0" smtClean="0">
                <a:latin typeface="Forte" pitchFamily="66" charset="0"/>
              </a:rPr>
              <a:t> </a:t>
            </a:r>
            <a:r>
              <a:rPr lang="hu-HU" sz="6000" dirty="0" smtClean="0">
                <a:latin typeface="Forte" pitchFamily="66" charset="0"/>
              </a:rPr>
              <a:t>A gulya, a nyál, és esetenként a baromfik terelésére és őrzésére alkalmasak.</a:t>
            </a:r>
          </a:p>
          <a:p>
            <a:endParaRPr lang="hu-HU" dirty="0" smtClean="0"/>
          </a:p>
          <a:p>
            <a:pPr>
              <a:buNone/>
            </a:pPr>
            <a:r>
              <a:rPr lang="hu-HU" dirty="0" smtClean="0"/>
              <a:t> 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u="sng" dirty="0" smtClean="0"/>
              <a:t>Pásztorkutyák</a:t>
            </a:r>
            <a:endParaRPr lang="hu-HU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sz="4000" dirty="0" smtClean="0">
                <a:latin typeface="Stencil" pitchFamily="82" charset="0"/>
              </a:rPr>
              <a:t>Elsődleges feladatuk a nyáj megvédése a ragadozók ellen.</a:t>
            </a:r>
          </a:p>
          <a:p>
            <a:r>
              <a:rPr lang="hu-HU" sz="4000" dirty="0" smtClean="0">
                <a:latin typeface="Stencil" pitchFamily="82" charset="0"/>
              </a:rPr>
              <a:t>Régen képesek voltak szembeszállni a farkassal is, így bátorságukért </a:t>
            </a:r>
          </a:p>
          <a:p>
            <a:pPr>
              <a:buNone/>
            </a:pPr>
            <a:r>
              <a:rPr lang="hu-HU" dirty="0" smtClean="0"/>
              <a:t> 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</TotalTime>
  <Words>760</Words>
  <Application>Microsoft Office PowerPoint</Application>
  <PresentationFormat>Diavetítés a képernyőre (4:3 oldalarány)</PresentationFormat>
  <Paragraphs>172</Paragraphs>
  <Slides>25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Áramlás</vt:lpstr>
      <vt:lpstr>Horváth Dorina</vt:lpstr>
      <vt:lpstr>A kutya háziasítása?</vt:lpstr>
      <vt:lpstr>Hány foga van egy kutyának?</vt:lpstr>
      <vt:lpstr>Hány kutya van a világon? </vt:lpstr>
      <vt:lpstr>Hány csoportba sorolják a kutyákat?</vt:lpstr>
      <vt:lpstr>  Szánhúzó kutyák A szánhúzó kutyák a havas vidékeken, a sarkvidék néptörzsek nélkülözhetetlen segítőtársai. területén élő eb.   </vt:lpstr>
      <vt:lpstr>Mentő kutyák</vt:lpstr>
      <vt:lpstr>Terelő kutyák</vt:lpstr>
      <vt:lpstr>Pásztorkutyák</vt:lpstr>
      <vt:lpstr>Őrző védők</vt:lpstr>
      <vt:lpstr>Kotorékebek</vt:lpstr>
      <vt:lpstr>Vadászkutyák</vt:lpstr>
      <vt:lpstr>Kedvencek</vt:lpstr>
      <vt:lpstr>A 10 legnépszerübb kutyafaj</vt:lpstr>
      <vt:lpstr>Meik kutyát kedvelik leginkább szoba kutya ként?</vt:lpstr>
      <vt:lpstr>A világ legkisebb kutyafajtái </vt:lpstr>
      <vt:lpstr>A világ legnagyobb kutyafajtái</vt:lpstr>
      <vt:lpstr>A legkisebb kutya méretei!</vt:lpstr>
      <vt:lpstr>A legnagyobb kutya méretei</vt:lpstr>
      <vt:lpstr>Legokosabb kutyafaj</vt:lpstr>
      <vt:lpstr>Legbutább kutyafaj</vt:lpstr>
      <vt:lpstr>Meik a leggyorsabb kutya</vt:lpstr>
      <vt:lpstr>A kutya testrészei</vt:lpstr>
      <vt:lpstr>A kutya leggyakoribb betegségei</vt:lpstr>
      <vt:lpstr>Meddig él egy kutya?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Horváth Dorina</dc:title>
  <dc:creator>Asus</dc:creator>
  <cp:lastModifiedBy>Asus</cp:lastModifiedBy>
  <cp:revision>25</cp:revision>
  <dcterms:created xsi:type="dcterms:W3CDTF">2014-03-26T14:16:19Z</dcterms:created>
  <dcterms:modified xsi:type="dcterms:W3CDTF">2014-04-24T16:01:01Z</dcterms:modified>
</cp:coreProperties>
</file>