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3" r:id="rId5"/>
    <p:sldId id="270" r:id="rId6"/>
    <p:sldId id="285" r:id="rId7"/>
    <p:sldId id="279" r:id="rId8"/>
    <p:sldId id="281" r:id="rId9"/>
    <p:sldId id="283" r:id="rId10"/>
    <p:sldId id="284" r:id="rId11"/>
    <p:sldId id="280" r:id="rId12"/>
    <p:sldId id="282" r:id="rId13"/>
    <p:sldId id="271" r:id="rId14"/>
    <p:sldId id="272" r:id="rId15"/>
    <p:sldId id="269" r:id="rId16"/>
    <p:sldId id="274" r:id="rId17"/>
    <p:sldId id="260" r:id="rId18"/>
    <p:sldId id="261" r:id="rId19"/>
    <p:sldId id="262" r:id="rId20"/>
    <p:sldId id="275" r:id="rId21"/>
    <p:sldId id="264" r:id="rId22"/>
    <p:sldId id="265" r:id="rId23"/>
    <p:sldId id="277" r:id="rId24"/>
    <p:sldId id="266" r:id="rId25"/>
    <p:sldId id="267" r:id="rId26"/>
    <p:sldId id="278" r:id="rId27"/>
    <p:sldId id="268" r:id="rId28"/>
    <p:sldId id="286" r:id="rId29"/>
    <p:sldId id="287" r:id="rId30"/>
    <p:sldId id="276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1" autoAdjust="0"/>
    <p:restoredTop sz="94660"/>
  </p:normalViewPr>
  <p:slideViewPr>
    <p:cSldViewPr>
      <p:cViewPr varScale="1">
        <p:scale>
          <a:sx n="70" d="100"/>
          <a:sy n="70" d="100"/>
        </p:scale>
        <p:origin x="-3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76EB04F-700D-4037-81F1-87512C804960}" type="datetimeFigureOut">
              <a:rPr lang="hu-HU" smtClean="0"/>
              <a:pPr/>
              <a:t>2014.04.25.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8E271C0-4D48-4538-BB71-088FB5125A3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hu.wikipedia.org/wiki/F%C3%A1jl:Present_distribution_of_wolf_subspecies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hu.wikipedia.org/wiki/F%C3%A1jl:Canis_lupus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1758" TargetMode="External"/><Relationship Id="rId2" Type="http://schemas.openxmlformats.org/officeDocument/2006/relationships/hyperlink" Target="http://hu.wikipedia.org/wiki/Carl_von_Linn%C3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hu.wikipedia.org/wiki/F%C3%A1jl:Canis_lupus_laying.jpg" TargetMode="External"/><Relationship Id="rId4" Type="http://schemas.openxmlformats.org/officeDocument/2006/relationships/hyperlink" Target="http://hu.wikipedia.org/wiki/Kutyaf%C3%A9l%C3%A9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iki/Kutyaf%C3%A9l%C3%A9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Baffin-szigeti_tundrafarkas" TargetMode="External"/><Relationship Id="rId13" Type="http://schemas.openxmlformats.org/officeDocument/2006/relationships/hyperlink" Target="http://hu.wikipedia.org/wiki/D%C3%A9l-szikl%C3%A1s-hegys%C3%A9gi_farkas" TargetMode="External"/><Relationship Id="rId3" Type="http://schemas.openxmlformats.org/officeDocument/2006/relationships/hyperlink" Target="http://hu.wikipedia.org/wiki/Kutya" TargetMode="External"/><Relationship Id="rId7" Type="http://schemas.openxmlformats.org/officeDocument/2006/relationships/hyperlink" Target="http://hu.wikipedia.org/wiki/Arab_farkas" TargetMode="External"/><Relationship Id="rId12" Type="http://schemas.openxmlformats.org/officeDocument/2006/relationships/hyperlink" Target="http://hu.wikipedia.org/wiki/Buffalo_farkas" TargetMode="External"/><Relationship Id="rId2" Type="http://schemas.openxmlformats.org/officeDocument/2006/relationships/hyperlink" Target="http://hu.wikipedia.org/wiki/K%C3%B6z%C3%B6ns%C3%A9ges_fark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Alexander-szigeti_farkas" TargetMode="External"/><Relationship Id="rId11" Type="http://schemas.openxmlformats.org/officeDocument/2006/relationships/hyperlink" Target="http://hu.wikipedia.org/wiki/Brit-kolumbiai_farkas" TargetMode="External"/><Relationship Id="rId5" Type="http://schemas.openxmlformats.org/officeDocument/2006/relationships/hyperlink" Target="http://hu.wikipedia.org/wiki/Alaszkai_feh%C3%A9r_farkas" TargetMode="External"/><Relationship Id="rId15" Type="http://schemas.openxmlformats.org/officeDocument/2006/relationships/hyperlink" Target="http://hu.wikipedia.org/wiki/%C3%89szak-szikl%C3%A1s-hegys%C3%A9gi_farkas" TargetMode="External"/><Relationship Id="rId10" Type="http://schemas.openxmlformats.org/officeDocument/2006/relationships/hyperlink" Target="http://hu.wikipedia.org/wiki/Bels%C5%91-alaszkai_farkas" TargetMode="External"/><Relationship Id="rId4" Type="http://schemas.openxmlformats.org/officeDocument/2006/relationships/hyperlink" Target="http://hu.wikipedia.org/wiki/Ding%C3%B3" TargetMode="External"/><Relationship Id="rId9" Type="http://schemas.openxmlformats.org/officeDocument/2006/relationships/hyperlink" Target="http://hu.wikipedia.org/wiki/Banks-szigeti_farkas" TargetMode="External"/><Relationship Id="rId14" Type="http://schemas.openxmlformats.org/officeDocument/2006/relationships/hyperlink" Target="http://hu.wikipedia.org/wiki/Egyiptomi_fark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/>
          <a:lstStyle/>
          <a:p>
            <a:r>
              <a:rPr lang="hu-HU" b="1" dirty="0" err="1" smtClean="0"/>
              <a:t>Herter</a:t>
            </a:r>
            <a:r>
              <a:rPr lang="hu-HU" b="1" dirty="0" smtClean="0"/>
              <a:t> Laura</a:t>
            </a:r>
            <a:endParaRPr lang="hu-HU" b="1" dirty="0"/>
          </a:p>
        </p:txBody>
      </p:sp>
      <p:pic>
        <p:nvPicPr>
          <p:cNvPr id="1026" name="Picture 2" descr="C:\Users\User\Desktop\Orsinak power point\Kép 4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62196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Farkasból → kutya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224" y="2143148"/>
            <a:ext cx="7829576" cy="4572000"/>
          </a:xfrm>
        </p:spPr>
        <p:txBody>
          <a:bodyPr/>
          <a:lstStyle/>
          <a:p>
            <a:pPr marL="0">
              <a:buNone/>
            </a:pPr>
            <a:r>
              <a:rPr lang="hu-HU" dirty="0" smtClean="0"/>
              <a:t>A kutya (</a:t>
            </a:r>
            <a:r>
              <a:rPr lang="hu-HU" dirty="0" err="1" smtClean="0"/>
              <a:t>Canis</a:t>
            </a:r>
            <a:r>
              <a:rPr lang="hu-HU" dirty="0" smtClean="0"/>
              <a:t> </a:t>
            </a:r>
            <a:r>
              <a:rPr lang="hu-HU" dirty="0" err="1" smtClean="0"/>
              <a:t>familiaris</a:t>
            </a:r>
            <a:r>
              <a:rPr lang="hu-HU" dirty="0" smtClean="0"/>
              <a:t>) a farkas háziasításával létrejött új faj. Régebben a farkas egyik alfajának (</a:t>
            </a:r>
            <a:r>
              <a:rPr lang="hu-HU" dirty="0" err="1" smtClean="0"/>
              <a:t>Canis</a:t>
            </a:r>
            <a:r>
              <a:rPr lang="hu-HU" dirty="0" smtClean="0"/>
              <a:t> </a:t>
            </a:r>
            <a:r>
              <a:rPr lang="hu-HU" dirty="0" err="1" smtClean="0"/>
              <a:t>lupus</a:t>
            </a:r>
            <a:r>
              <a:rPr lang="hu-HU" dirty="0" smtClean="0"/>
              <a:t> </a:t>
            </a:r>
            <a:r>
              <a:rPr lang="hu-HU" dirty="0" err="1" smtClean="0"/>
              <a:t>familiaris</a:t>
            </a:r>
            <a:r>
              <a:rPr lang="hu-HU" dirty="0" smtClean="0"/>
              <a:t>) tartották, de az etológiai vizsgálatok kimutatták a két faj pszichés tulajdonságainak döntő, szelekció eredményezte különbözőségét.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Elterjedési területe</a:t>
            </a:r>
            <a:endParaRPr lang="hu-HU" dirty="0"/>
          </a:p>
        </p:txBody>
      </p:sp>
      <p:pic>
        <p:nvPicPr>
          <p:cNvPr id="4" name="Tartalom helye 3" descr="A farkas vad alfajainak elterjedése">
            <a:hlinkClick r:id="rId2" tooltip="&quot;A farkas vad alfajainak elterjedés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63" y="3040920"/>
            <a:ext cx="6881861" cy="31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928662" y="150017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Ma már Magyarországon is védett!</a:t>
            </a:r>
          </a:p>
          <a:p>
            <a:pPr algn="ctr"/>
            <a:r>
              <a:rPr lang="hu-HU" sz="2800" dirty="0" smtClean="0"/>
              <a:t>Magyarországon 1993 óta védett, 2001 óta fokozottan védett faj.</a:t>
            </a:r>
            <a:endParaRPr lang="hu-H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Elterjedésük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hu-HU" dirty="0" smtClean="0"/>
              <a:t>Hazánkban az I. világháború után pusztult ki és az 1980-as években jelent meg újra; Szlovákia, és Horvátország felől is elkezdett visszatelepülni. Magyarországon az Aggteleki Nemzeti Parkban, és a Bükki Nemzeti Parkban tudunk állandó jelenlétükről, de alkalmanként megtalálható a Zempléni-hegységben, a Mátrában, és a Gemencben is. 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285992"/>
            <a:ext cx="2857520" cy="3071834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dirty="0" smtClean="0"/>
              <a:t>Rövid távon sebessége eléri a 60–70 km/órát, és eközben akár 4—5 m-t is ugorhat.</a:t>
            </a:r>
          </a:p>
          <a:p>
            <a:pPr algn="ctr">
              <a:buNone/>
            </a:pPr>
            <a:endParaRPr lang="hu-HU" dirty="0"/>
          </a:p>
        </p:txBody>
      </p:sp>
      <p:pic>
        <p:nvPicPr>
          <p:cNvPr id="5122" name="Picture 2" descr="C:\Users\User\Desktop\Ló-farkas\futó farkas.jpg"/>
          <p:cNvPicPr>
            <a:picLocks noChangeAspect="1" noChangeArrowheads="1"/>
          </p:cNvPicPr>
          <p:nvPr/>
        </p:nvPicPr>
        <p:blipFill>
          <a:blip r:embed="rId2"/>
          <a:srcRect l="9010" t="6873" r="889" b="5487"/>
          <a:stretch>
            <a:fillRect/>
          </a:stretch>
        </p:blipFill>
        <p:spPr bwMode="auto">
          <a:xfrm>
            <a:off x="3786182" y="1857364"/>
            <a:ext cx="5000660" cy="3643338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u-HU" dirty="0" smtClean="0"/>
              <a:t>Sebessége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…a farkasüvöltés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1260440"/>
          </a:xfrm>
        </p:spPr>
        <p:txBody>
          <a:bodyPr/>
          <a:lstStyle/>
          <a:p>
            <a:pPr marL="0">
              <a:buNone/>
            </a:pPr>
            <a:r>
              <a:rPr lang="hu-HU" dirty="0" smtClean="0"/>
              <a:t>A falka kommunikációjának elhíresült módja a farkasüvöltés.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http://hegyekvandora.hu/images/Farkas-Szurke-farkas-vonyitas-kozben_image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57562"/>
            <a:ext cx="3771913" cy="314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://hegyekvandora.hu/images/370_farkas-par.jpg"/>
          <p:cNvPicPr/>
          <p:nvPr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500034" y="1357298"/>
            <a:ext cx="8164004" cy="52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86808" cy="4857784"/>
          </a:xfrm>
        </p:spPr>
        <p:txBody>
          <a:bodyPr>
            <a:normAutofit lnSpcReduction="10000"/>
          </a:bodyPr>
          <a:lstStyle/>
          <a:p>
            <a:pPr marL="0" algn="ctr">
              <a:buNone/>
            </a:pPr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Ez lehet egy darab bőr vagy csont vagy a szülők visszaöklendezik a már megrágott húst amit így a kölykök könnyebben megehetnek. A kutyafélék rá vannak utalva a kitűnő látásukra, hallásukra és szaglásukra. Így ismerik fel a barátot és az ellenséget. Így találnak rá a zsákmányra és így váltanak üzenetet. A farkas akár csak a házi kutya  területét a fákat vizeletével jelöli meg. A kan meg is kaparja a talajt hogy társai akkor is lássák hogy ez az ő területe.</a:t>
            </a:r>
            <a:endParaRPr lang="hu-HU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Kutyák életkora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3200" dirty="0" smtClean="0"/>
              <a:t>A kutyák életkorát héttel szorozva szokták az ennek megfelelő emberi életkorra átszámítani de a képlet a valóságban bonyolultabb. 2 éves korig a kutyák jóval gyorsabban öregednek. Egy 2 éves kutyának egy 24 éves ember felel meg. Innentől kezdve az öregedés üteme jelentősen lassú. A kisméretű kutyáknál 5:1, a közepeseknél 6:1, a nagyoknál pedig 7:1 az arány.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Ló-farkas\nemet dog.jpg"/>
          <p:cNvPicPr>
            <a:picLocks noChangeAspect="1" noChangeArrowheads="1"/>
          </p:cNvPicPr>
          <p:nvPr/>
        </p:nvPicPr>
        <p:blipFill>
          <a:blip r:embed="rId2"/>
          <a:srcRect l="8000" t="24107" r="4000" b="1562"/>
          <a:stretch>
            <a:fillRect/>
          </a:stretch>
        </p:blipFill>
        <p:spPr bwMode="auto">
          <a:xfrm>
            <a:off x="5500694" y="3737482"/>
            <a:ext cx="3286148" cy="276335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hu-HU" dirty="0" smtClean="0"/>
              <a:t>Kutyák életkora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1500174"/>
            <a:ext cx="8143932" cy="1571636"/>
          </a:xfrm>
        </p:spPr>
        <p:txBody>
          <a:bodyPr>
            <a:normAutofit fontScale="92500"/>
          </a:bodyPr>
          <a:lstStyle/>
          <a:p>
            <a:pPr marL="0" algn="ctr">
              <a:buNone/>
            </a:pPr>
            <a:r>
              <a:rPr lang="hu-HU" sz="3200" dirty="0" smtClean="0"/>
              <a:t>Ezek alapján egy 10 éves Német dog már 80, egy ugyan ennyi idős </a:t>
            </a:r>
            <a:r>
              <a:rPr lang="hu-HU" sz="3200" dirty="0" err="1" smtClean="0"/>
              <a:t>Mopsz</a:t>
            </a:r>
            <a:r>
              <a:rPr lang="hu-HU" sz="3200" dirty="0" smtClean="0"/>
              <a:t> még csak 64 éves emberi évekre lefordítva.  </a:t>
            </a:r>
            <a:endParaRPr lang="hu-HU" sz="3200" dirty="0"/>
          </a:p>
        </p:txBody>
      </p:sp>
      <p:pic>
        <p:nvPicPr>
          <p:cNvPr id="4098" name="Picture 2" descr="C:\Users\User\Desktop\Ló-farkas\mops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55" y="3714752"/>
            <a:ext cx="4251935" cy="279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Ló-farkas\images (5).jpg"/>
          <p:cNvPicPr>
            <a:picLocks noChangeAspect="1" noChangeArrowheads="1"/>
          </p:cNvPicPr>
          <p:nvPr/>
        </p:nvPicPr>
        <p:blipFill>
          <a:blip r:embed="rId2"/>
          <a:srcRect l="19173" t="41353" r="24436"/>
          <a:stretch>
            <a:fillRect/>
          </a:stretch>
        </p:blipFill>
        <p:spPr bwMode="auto">
          <a:xfrm>
            <a:off x="4929190" y="4357694"/>
            <a:ext cx="3571900" cy="2228854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1571612"/>
            <a:ext cx="7929618" cy="307183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hu-HU" dirty="0" smtClean="0"/>
              <a:t>Ha nem tudjuk egy kutya életkorát legkönnyebben a fogairól következtethetjük ki. Ezek 1 éves korig szép fehérek majd sárgulni kezdenek és 3 éves kortól már a fogkő lerakódás is jellemző. Idősebb kutyáknál a lekopott fogazat lehet árulkodó.  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hu-HU" dirty="0" smtClean="0"/>
              <a:t>Kutyák életkora 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314"/>
            <a:ext cx="8229600" cy="1500174"/>
          </a:xfrm>
        </p:spPr>
        <p:txBody>
          <a:bodyPr/>
          <a:lstStyle/>
          <a:p>
            <a:r>
              <a:rPr lang="hu-HU" dirty="0" smtClean="0"/>
              <a:t>Befészkelték magukat hozzánk a farkasok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214554"/>
            <a:ext cx="8429652" cy="421484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hu-HU" dirty="0" smtClean="0"/>
              <a:t>Magyarország legkisebb Nemzeti Parkjában az Aggteleki-karszt nagyjából 200 négyzet km erre különös figyelmet szentelnek a nagyragadozók  kutatására. A 2000-es évek elején a Gödöllői Szent István Egyetemmel közösen egy európai uniós program keretében próbálták megalapozni a hazai védelmünket. 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357298"/>
          </a:xfrm>
        </p:spPr>
        <p:txBody>
          <a:bodyPr>
            <a:noAutofit/>
          </a:bodyPr>
          <a:lstStyle/>
          <a:p>
            <a:r>
              <a:rPr lang="hu-HU" sz="4400" b="1" dirty="0" smtClean="0"/>
              <a:t>Az én véleményem a farkasokról!</a:t>
            </a: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3500438"/>
            <a:ext cx="8572528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Azért szeretem a farkasokat, mert gyönyörű teremtmények és szép a szőrűk és mert nekem is van otthon egy kutyám és ugyebár a farkasokra emlékeztet. Amikor a kutyámra nézek elgondolkodom azon, hogy milyenek lehettek régen a farkasok. Sokat szoktam őket rajzolni és a farkasokról fogtok hallani ebben az előadásban. Remélem tetszeni fog.</a:t>
            </a:r>
            <a:endParaRPr lang="hu-H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://hegyekvandora.hu/images/Farkas-Szurke-farkas-falka-vadaszat-kozben_image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1371"/>
            <a:ext cx="4214842" cy="3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Farkasok nyomai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928778"/>
            <a:ext cx="3757610" cy="4929222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hu-HU" dirty="0" smtClean="0"/>
              <a:t>Kérdőíves felméréseket végeztek a vadászok körében, tanulmányozták a farkasok által hagyott nyomokat, és ezek alapján következtettek az étrendjükre, és részletes tervet dolgoztak ki a hazai megfigyelésükre.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504" y="2000240"/>
            <a:ext cx="8001024" cy="1928826"/>
          </a:xfrm>
        </p:spPr>
        <p:txBody>
          <a:bodyPr/>
          <a:lstStyle/>
          <a:p>
            <a:pPr marL="0" algn="ctr">
              <a:buNone/>
            </a:pPr>
            <a:r>
              <a:rPr lang="hu-HU" dirty="0" smtClean="0"/>
              <a:t>A célok között szerepelt az is hogy rádiótelemetriás nyakörvet tegyenek néhány állatra, de erre nem került sor mert nem tudtak állatot befogni.</a:t>
            </a:r>
            <a:endParaRPr lang="hu-HU" dirty="0"/>
          </a:p>
        </p:txBody>
      </p:sp>
      <p:pic>
        <p:nvPicPr>
          <p:cNvPr id="7170" name="Picture 2" descr="C:\Users\User\Desktop\Ló-farkas\nyakö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7200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Kölykök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285860"/>
            <a:ext cx="8072494" cy="500063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sz="2400" dirty="0" smtClean="0"/>
              <a:t>A fiatal kutyáknak, rókáknak, farkasoknak bár nem járnak iskolába még is ugyan sokat kell tanulniuk mire kifejlődnek. A kutya kölykök vakon születnek. A túl fiatal farkas kölykök körülbelül nyolc hetesek. Csak hat hónapos korokban csatlakoznak a falkához vadászni. </a:t>
            </a:r>
            <a:endParaRPr lang="hu-HU" sz="2400" dirty="0"/>
          </a:p>
        </p:txBody>
      </p:sp>
      <p:sp>
        <p:nvSpPr>
          <p:cNvPr id="20482" name="AutoShape 2" descr="data:image/jpeg;base64,/9j/4AAQSkZJRgABAQAAAQABAAD/2wCEAAkGBxQTEhUUExQVFhUXGBoaGBgYGBgdGBobGBcZFxwZHR4aHCggGBolHRgcITEiJSkrLi4vGB8zODMsNygtLisBCgoKDg0OGxAQGiwkICQsLCwsLCwsLCwsLCwsLCwsLCwsLCwsLCwsLCwsLCwsLCwsLCwsLCwsLCwsLCwsLCwsLP/AABEIAMABAAMBIgACEQEDEQH/xAAbAAACAwEBAQAAAAAAAAAAAAAEBQIDBgcBAP/EAD0QAAEDAgUBBgQEBQMEAwEAAAECAxEAIQQFEjFBUQYTImFxgTKRobFCwdHwByNSYuEUFXIzgpLxQ2OyJP/EABkBAAMBAQEAAAAAAAAAAAAAAAECAwQABf/EACIRAAICAwEAAgMBAQAAAAAAAAABAhEDITESQVETIjIEYf/aAAwDAQACEQMRAD8A48lyFmBM0Rlkgq6R+/tRSXG0rAMdPDePnVCcUmVj4Y28/Kkk7J18DtxIS0mNon6TSF1szPlVjudqKAkokcX/AEFL3H5/DE+tLGLQqx0Dq3r4HpUnD5VEiqlUXpxqxYqJE3E+9a7I8QHG9W1yAPp87j581iZpjlecFlJTpCgfPyPzFTyQtaFnG0adlhJUtc9TWPTifHqO35UwGeEIKQLkRPqDNKmGVLMJEmuhGrsXHjro6yp1C8QItIAgn8W0j2rZst+NQEQn8JG83rnCELaWkxCgZHsasOZupUSFqB9aSeL3wMoN6Nhi2dGIStkAagdYnkHmlebOuakg3J+/5f4pVlWZlu5MmeaZZT3mKxGq+lET68JnzP0oeHF7FWNuVBDOAWFCxmZgcedF5shTsJsmJJBNaTKsEEvpKlEGZKtpRN/RP7vQ3bbDtqWvQ0tJbkrUFEiB0A+c1N22VeBrZn8sylRut4BKTAAmb3tJgCicZk5ShTqVzpJv5Hb0pCnMG9QgneCfzNOMl7SmC0n4RMQJ1Wm889DSyhkuwpKhnlDK16dSdNp1UwcwZHjSidvHM/baaKyTO2sQhZKdC0i6ki9wo+kWG9KcdjSyFpbXqmbjw2Vv6elZX6lN/AJJRiGspUTCptxNjQmZttNAAtpGq4tN/Whey+MWpRbUoqITMnrTLHpC0qQTuJHkYsPIVRR8OjLK7pirB5el+QE+FMSDzM1PGdh20LCiSEb6RfV6Gq8nWspCVEgqmw2AHFEu5o6j+WSTGx8v1nmrL1tJjuXl0ibaIC9Q0hMDTYW/WlzGJumJKSdz9KT5n2geGpCx4iT4juZO5pRhsSqUmSTqHnF+lHHgatspJKS0dBxTaSCkoBHNpPrWSzJGgkJ+CbTWscUkaVatRi8fnVRU2uVABQO8/u1LGbi/+CwWrMwxiktom0mfWicseCwTYfL9/OrsflCXQC34T0m3zpE/h1tEp2JPzrSmmBxTHeCdSHRIn0/WtLicElxCJhWkyLRAi486T5BloSm5AVufPmKbDM/FogFCRBP/ACvEc7Ujf0aIKls5wpJ3IFqpnqKYYxUKtA680HiFEmtCJlSb2mr2yBeRbih3Ex61GK5oNDBaQUgnc/OhVAWimmWspWkKUZ4vta/vXzuBUD4QNHJ4pPSTph8sThEgmqjTp7BpTB2Bpa8pJO0DrTKVnFQrS9nmAhpbyrGYSY6UjZRF9x5Vtc6yj/T4dlOqSpOowbEnxbelLkeqK41bBmwh8BKoOrY9Dwd7bUpxuTgkpTII26H9xR3ZjL+8cUJhIEk9Iv8AYb+lP3nkpENr1Ak78BIO499xUb8vRWWP10yeXdmVawXpSgESR+VdEbwrYXpZQAhCfDHOrdRPpG/U1lsU5qG1qZ5ZmaxYuaZEExeIifYGhkuWx4JJUW5DmOp1xRuIgWNwJtTTLu1a14nQWUJY1eM/Eogi0ngCaF7BZKl15xI1aYgKIgAGRN9yf3vSftAtzD4wtOOIRpjxJTdcCRATcAzFzRStiy0HZ7/DHvXC7gXGy0VDW2D4mwTBIHI5i21K80yNGGx/eJAQy0qwn+mwF/O/nFbP+H2M798pQVCElbklBBsAANIEQTJ52ovNcKpvFOEAkHi3Tz96WeVpUzlhUuHGXMQf9Qs4bUELVsNoN4taK0+U4U4hfcqX3cckjY0e72gwLDq9eHeCrpIUhuDHHhgj1qeUZrlLzveKQ80qAIJlH0mjLe6JfjV9KMqwKWMVAc1pgDUIsdV9ulEY7DKcchBKiAQUpSZibE+Vt66jl2R4KCpAQdXofPYV9mKkMNHQpLQ2MIB/ME1N7diS/wAqcrTOO4ZooxASbRa/Mj61bmph5uN1A29I/WtK3laMQkOH+W42dKIAA2BAV9KSZvlb5WDpCSJgzYyetOiM8EvWjI9qIK0kiCQaWZLhNb6EK639r1ocxwqy4C60SNoTBI86ty7AOp0ktK3lNo8PmfSrKaUaDGDSoL7Tud2z/LAEwLdKD7JoUW7pIE7nY19m63HVoQdKUav6gSb8R8qd40aGpQnaLD1FReopfZLcFTA/9sW2sqSQUE/DO3mKoxyAbkbX2mnTTg2O5/SsU/mKw8sIggE/KjjTYIbdjx7MBp0xBiYqvIXYU5bUV29B1pHhFlxwrsOABej/APcYMTF/FHMcVRxNXozzpkA814Dpgm9eYRJMwJgV640o7pN/Krk6Z86nTuL8VWUwknrRS21E3HEVW+3Dc/3bUDkUNzuDT/BZhKNBGyTPn0pDhlXpllyPGfMUuSKa2FSpnubkLSnT5n58UsWPDHNaRnDI0a12AJj1FKSgXKDBuJi1LCS4O18luQZUXnkNpPiWoCDtBPltG9df7estPNlLYPeCAD1g8kep+dct7KNqVi8OkkEBxJI5MKHJrt2NSlJKyQOgP61DO36TNOBaZzvBYFSVOCyErSkkERHFupkfWou4UrCCUgAD52v9h86bZqO8dE2T+dF4GFnSBJ5/fvUnM0UZDEoI4/c1cGdZlPAprmGWkEyLG48/1/zReUYAqWggSIkxzBt9ap70L5Jdlnwh1SJgxtx7+dJe1+AbexK3HbnSlKEg6UgAGSTF77DyptjmFsLQtxIElSgUmx4ImLxVOSraXj1YtwBSWgItcrvCbEiRE38q6PbFlVUan+FvZv8A29h1ToUHFqTMj8KU2j/yP0ontXmySUKbbUVnfiLiD5/itQPaHtE5iYKQUITNvxHa5PTyrM47HLVeTPlvtepZLk6HxpRVnucNsPy4poKUPDCp48xyP1pWz2TS+oJaQttZkxICVAG5ncRRuXyZ3uZrQZG1/NC9RQoJieN9h8/tTPI4RqzvxqTsuVkIabSkhB0i4AJV/wCW4/xVWNHdIQVhRJMISZPG8qmtfhsYCoICB58mw3NZHNg2vEuLQSQykla1KKh1hM2ExECp425bYJUlSKcLhAgSt1TZny0Hzg0uzdxSVJCyXGzylJI8rcUC/mjaSDrUCRJEmCd7gyBS3/eokyYn8/KrxizM2gTN8WWtJYJAXa/E7RTjLMzxKm1a2luCQCsLEbW3FZrE4clYWoHQJtwRJqhjHPtq0NrUpskEN7gjj5VbymTsYY3BEnWJQf6VRx6WIq5/tKhQSBqEGCSOQPtNU5lmClI0hpSVEkRx6zFZV1MEjpTKCl0lOKZou02P0lGhZ1RJIPyFZzvlSTNzv51WKkOKoo+VQqikg7LXYSq8cA73NQU1p3PHhA+k15hGjqi0Az7xRGGwgUlalLgiyQB8R9eKDCbf/bGm7BIH+KqOFn4Y9v0qnE44+R/f0qzD4jzPtUNm9JE0tACCn6VQ8yk2KUkem1FDFG/7FRACuo/L9aKs6kLH8jaUZCdJ9aofyBSVagqPben3cGB96GdxJSIO31o+mK8cX8GYxOVruDJBPtVbGWrAgb9YrSJxl/hBteP3vU3ZhJAA85/xR9OhPxIQYTBOocSuRIOpMbyK22Y5i64pvhLm8ifK4FC4TLwNKlXPHt8qOyzEfzkyYgkHqRuPSfcUkmpDpeQvBsyP5fjUjgiI3ER+VB9ou177CkNDDIaMBSTdevkiRECx2BrTZtmaG9CQoBZUJAPHSNqaY3LkKKNaEuJVdOoJOk878c8bVGKSlsrJ2tCDC5yMWy053YbkGwMibzeBUMIVNtAt2X/MCf8AlHhp5gMrSpSghOnTeNhyOBFqtZwgBKTYEzt51JvZWtUc0y/Kn04Z53E6w4op0BSiYsoqULkX1CtF2eBXh0pASnWqJJA8iSeoiKY9o8N3bL+opMIUgSeFXBA52+lL8P2aL+BUwlxIKlJUmRM3JsL3ED51f0pLZDz5ZrVZRoZSkEKJmTb/AIm3zrN4jKAVGB5ep/x+daTLMArC4dKFHWQIsIGomTA6Xihn3gyiSPhkqUdtt/nxUHp6Lx5sBZygIQVKMAc9IoTF6UoI3BHH36UFlX8QWnjGKbUUqVGtOmEi58SB4gIvMn0HLBzBgkaVFSDcHcEcUZwlHoIzUhNhMDiSFp75YJ+HooHa4itFj8mbayt1YUoaUayEkSopuRtzRuGcSlIJgQOtv370P21zlLeBcaBAKxoi4Pj5HtTwfCWTjOP4TOULhbrchO/mLWotSS48o6DCh/KSkC/n50sytkE9wrqYm0z0nc+VPezaH2/5Km5II0OKmEz+9q1vXDGthWdNaE90VQtSJCSU2g9QZpD2daUtZQB/MSDY7x5UT26wq0mFlJ0wQoJCd/S9ZFt06hJPQGTNdGGgNm8xZ1NquZGwJ+dZbFN6krWALQCOR501yzGKU0ERtZSjvHp7V9iiQISmAoEaus+VdHTBLZlgKtwrepaU+deNIvFFZYU954hPA9aqxQh5MaBItIgDehE4TWQE+ck9avZbUsKTyCaLyzLyXUiYB/Pek4co7C3jqMc0yw7ZEdOKjlGG1+KPam6mwBsak2bY/ZU2kC5gT8qJbSQJSbzehEAzH1q3vwARYn6+1K2PRPEYubQCaS4xfI9xVWMxCgT+tDDEFRvRSFbGeWOFVtCiCdyNveLe9MsTiQsgHSAmwSIt5/3H9zSzDKCUE6Umf67gD0G9eMpZWQpEpI/DdSZ6i5P0rmch+0fEPCI6GQJ26WPN6X4xz+YNQmT+5NHs4kG453jf0F9qqzJoqQDt6nny+VJHoZcJ4zMWyAVeKNhAkdJMmaadnu18uhnRBOytx9orAuYoJ8KgBff6VNjNFYZ5DgIVBkjr5fencExFKmd4y5k6VG8n6xQasShFnFQTxzf7UoyXtkw6jWhUXug7ieokx+dc+7Z5+8xilqaOtCyClRJJTaNMTaKlHFbplXkpWbjt1gUO4dpaXBCXEpKugXbxdI39q2ysUxhkpQkpSqIHWBzXCeyWfLfxKGnSNDriFKTaB3WpQJ6yT9Ku/iH2geZx78K1JWQpEzYFIEDqJFUWL4IyyfJ2prEIWoEELH9uw/SqO0WXhaChNtdib1zj+GeOdcWtx8d2ylAvvrUfhCfaui4zMgvTo259vzqGSHl0WjO1YlxXZ3DA6zhgXIg6TCTa9tpMD5c0Hi8SWAQhEzcJTuniLD8qYZrnzSgQXAlwdDcx9qWZIohxSlwpKvhncb2i87+dPV9B6rhl8zxy06SsGVXE/DFI85zsYpYSCQUCAmbK9OhrRfxPxLaWiUklSiEiDEdQRzvXJkOEGRuK0QxpIzzmaRbZJSHEakC4MwoH19q0zfaoBIQk6FC4Qsah7K5rFjPFKSEqAtsdx7jmisKe9b1LSnUk2gQRF6LX2TTHGYpViypJPi0zFYdSCkkEQRvW7wOI16lgQRY2uP1oLNctDiS4B4yfnAoxnXQNC7KM10AiJUbeR9fKjGtWlWoAgm0beZpZgWFBQtAO0+VaFvLlBCSki5v5V0qRyszb7EKIFRwf/VSCJAVJ42vvR2ZM6V+omgsBdwngAk096ErYxwaQVk7AzTHNR3SmlJnnbmAKUYR69xvtT/OHAFsp5HXbipPo6etDPKoQ2Nj9KMttET0MxVDJhI2sPKvkH5fvipPprjwHfMGN/QfuK9DiFgJVCFiQlUkJPkrofP5144kTxPvxf50vKuCJgT5ARc70OnS6LM3SpKyFggg7fnb9mg2HL1p8BjUrPcvXbNhrk6fSBKR6bVRmfZxTTgQqACJSo2SoeStjuL+dMpfDJ+vsCSfDvb1/c0TlQGqLX5B29qKY7PHu1rcgBPoUn0IJH/uhVuFMaGwQI8UXHuBeh6T0iiHK8QekRtzfrP5UY1imiCXVlR5H7vSN3FhSZBM+1z03mKlh9QGomD9RP74oIZgOeYQkaw2UpJhMxJ+nlWPeBSog/u9dDczBMaVK1GYFuSPF5qMc+lYfOBBHv7Xq0GRmgNOIKT4ZHoSPtXrmI1byfVRP3qoJm9QNVpEbYRhMQUHUkwoQUnoQZpm/nzjq9ToSsiTfnakorpXZjskhWDS6AVLdE6jYJvGgb+586WbUdlMUJZHSFGA7YpCAhSIA4ABBjzoxz+IDiAe6aibSbewter19jkt6nCQEp3UbdftH1rE4l4vKgfCCQn+1E7UkVGTuh8kZY1TNfgs8W8nW6ApUyI3vwTzRKc/dCSkm3AM28t5rON4pLQCeBROGdU4bAX6n6zQaFTI9pWFOIDptO9t+nlWUU2RxXRM7SlGFM3KY5sPbmsgjEtrQQZQY23B9OlUjLQklsVCxpz2de0uaVbKv71Tg8Elc6TYcHf161Vj8L3JSQf8Au4n98UW09CJVs35R3akqSAQbK4HlNL8vSFYkyoQUkp6ak7j3n6URleJKkBLkQpI/7h1HpVystTAmQE3TFjI3n2qPB2Kk4RPerSFCyjAq7Cvd0pSIMWIJ86DzjHBnEBQ8SSkT1t+dDZjmGk94ASFDY2iKZoFot7Rgy2u0KBFvKs5hjZQHMfeneaY7vGUmNN9uPWaVZc1Os/2mnXCb2y3CJlaR5j6VplMalJm5nnyFIMtHjAjma0ejStChyDv6Ur6NFaIvPlNwULn+gg2+5PlFTTjLzPr+lJnA2gXdg8HQony6V4y+0dnlHpDfX1WKDRVTo0LDk6yVRCCSN94H50BjHtDYSI1OQT5JGw9zf2FRwCW9DhUtZT4dZ0JFk+M//JzYe4oJ5/CurKlYtxBJ2VhjpA2CZQ8o2H9tSirbA52SXiBGscQFfket4+hrSZVmIToYcSXG3IGgQSFKAAIB+IAqHhBHN6QYHBhGKOHWoKEHUpHSJkzGkiPbzmnqnC0HMQUwuS210ClAlRB6JTb1PlS5GrpAuyWeYYtqSlidLSSQEqOpUkysHdSZkdbbXpQO0WkgOMN4kEQdQg+oWm4+tTwWKSpIbWrQlJltSSZaWdzMzpNpHoeKIKEuKUl5IQ6DdcWP/KPhJ31Dedq5LyqZSLsPZwmHLYWzrH/0qAKx6HZcdY24B3BxrZUmEm/lIItMmfWrWNTTsXTpAve8ndKh6CImna8wafEOhIcPwuGEg8QogQD0VzF+tC630aTkuHO8UwW9JBk7noRM/K33obGvh1WoDj671ssVlzZlOvQtMyhwaVelzf2JrGOYsIFoJ6DYg1eLsn6TFbu+0VCpurk1Crokz0Cuwfw5zppWG7rWlC0EnSqBYjid71yLDiVCjXcCYtNTyJPTNH+fI8b9LZ0r+IPadpLCsO0pK1uWWQZCUj05NcrLxmRb/FWsjSSFA0Rh2ZTIG319OgoRSijsuR5JW9ATRJIm9bDK16ADAB4/fFIR4VABN+f0+lOckbUSSbX+/WhJixQ5zZE4dXWP36VzcLgzzW/7ZYjSwEyBNh/jiuexTYuCZOjPCYwzOgGN60GHfaUCCJFvqPoRWWYbkSk+KLjypxkyRp1Egx84PBoyQIheFwLrLqe7JU1Nuif8VrcTiCoJbAjxXJ4V+YNAYRSdWkKgKiFDYe1Gv4MtKAkKT5m8/wDupvY1Gcx2GErUoCxiBa9AuFRSULAMC3UCtVimQPGk2k260g7RtgQQn4hxTJiSE2KxYLKURBBoTBA3jfirFIkEnehmzCgehqhNMfHC6GW1jeSk0+ww1d0fOs427KVC8BU/OnmSvKUGwkSBqJP2FSZSJisY9qPlVbSyDNMXHWlEhxsoP9TZ580m3yNGZRkKHH0JLqVN6v5kSFhKZJGnqYgHqRT2ktiXYRjCW8MhGynB3ix5W0A//o+3SkQwinCEtgrUowAkXJrS5llT+LxBCEpSoySnUNKAesbJSLSelE/7gzh9OGwq0qWopQ6/BkyQChocDqZvU1KlroBuMvaaffccWHFPKUlKEGyUpMr1q4kBKTG0nzpZjswXiEao0ttLgJFhBmFRvJIqzF4pCXnCuQ2pxwCInu0rUpRj+9Rj0FLsLmEJVKfiAkT1P33qMYvrB62JgD3i72EH6frWnwjZcbQY8SE2PUTsfTj1ikOPTaOuyo+4rd5DHcBKiL23vIH0psr/AFs1YF6F2X5ykAtPgONeSvG31KFcddJt6VZnWA7ppK0qDja9nAITsLKBnSuPwnaLTS7OMF4iUn19tiBXmGeUwCuykLELQq6FjooD3vxSr7Q7FzuYocKWcQSnTIbe5b40qH4m/txWezbAuMuFDohW8gyFA7KB/Ek9ab59lIIL2HlTX40mCtonhf8AUmdl88xzHDYtHdpwuKJ030ObqZJ8tyg8prRBpLRB9M9XoozNMtWwsoWBMAgi6VJOyknkGg4qtik2hcVqcGkFIm9ZvAYcrVA4E/KtCxiQBEKtUshWBerBiTa96GW+EhaUxMH6TVq8VMnyrMvuHUaWKsMnQ+yVvvACYmtXlKYVeLVksgZVFpnfatOgL0kkc+lLPo0TO9vHj3wbmwEwBAv5cVmKedrmCl4K/qTPytSKrw/khLoflSLqVN0wY5PWKi+ooUVJNj9aGadKbpMU8ykNvIUlQ/mDa/xD9RXS1s5b0fYDGgET8JG/IpyrMV94GlSQoSlXUVk8bl6mzTXDY0qbQmIUhQ0r6dR70rS6Mr4alo6kFJTEcGhUshaIPB9qKbxSVwZ338ifype1iCla0k+kbRSAE2MwolQjfalTLMzan2bLBFuaW5Qsa4/qqieibWyvAT4hO8fSnfZzFG6bQmdtzPWk+KTpWQOtqswOLLa1pA+Kw8qDVo5Ome5iyHASPiA+daLL8kP+ncS24JxGnvHDYNMoAkH+5bh25DfnSXJ8MpSjqgN/1c+gHJplmuPLoQlEobbVOgfijZSupB+9JJviEWnR5nnapKdWHw6B3UwrULuHz6J6Ch+zuHaceS4EKQpBSSJCkb73hQO9r7VfmmDBS7CYU60y5JGxBSIHQ2M+tVYBruVtsCNQPePn+4XS36JiT5+lKlHzoZlmZNl0lSS2qbQFQYHB1RcGaFXhCkeJCk3Bki1r77UtbaPci172PrRGXlQSTJbgE+GePSmUXFUmT6SUqxTyJKfQ3IHpv8+tPezmKGjSo+nX9DSI5ioqEaVReVJBvHXemmWPomEoAkSNKo8iIjg0s1+uy+CTjIPxTmowel/3186pxbQ7rcSFQf1qbgmIn3iPnNXJWFsqT+JN56pG48iPqPSop0bJGeQ+pl8LbMHSR5EchQ/EnyNVY7CIxGpxgQtN3Gbz/wA2/wCpPVO48xROZjSpBHmD8qGby/uQHXlqbUYU22izypuFSf8ApJ2OozPArRH7ITRdkWZsra/0mM/6JnungJVh1nkf1Nm2pPuKUZ3lLmGdLbkbSlSTKFpOy0n8STTbEspxMRpRiDeIhL3p/Q55bGlhzNzuhhnBKELJSFDxtnZSQTdIJ3T5U8X8omyGRuQ6PT9+tad7AhRCh9ax2Dc0uJPQ1vGlDSanm07L4dqiWJwSQ0VAWIrna9z611zDsFzDrBF4/wA1yR3c+p+9HA7TFzKmdD7NYOEpEXtWqzPB6WwJuSL81VkmFCm2lclIpjnttFjNZ5y2Xgjmf8QWtKmv+J/KKyFajt7iNbqBeUgz8x+lZetmL+EZMn9M+ovCPRF4Um4P5ULXlO1YidG8hLraVHexpTh9La1hY8O4G0+hozAYsd0id6rzZlCwSRteorpV8Fj2beKUSBXmHzM65PIpRM1NK7yKt5RF2HYrFkkVRhXNKgfOvXY8KhyKpWa6gMcYl0FBjfcUtaWQUkb9a9bX4TIqpWw9aWjjQ43ElMrMJTZDaRxPxnzITF/7qDy1aim9wOfeIrQPYBLoCFfh+hH+bewpM3lKkI8fwkzI50mTHQGw+fSppqgzhoc4bF6UoUr4kpcTq3gatYMf1XsfKkmTPFTms7r7xUdAlCwB8z9KMamPWed+Pv8AY0EI7xyPhQ0sflI8t6SK6KnfQMur7tIHxc8Gi8JiFIv+IoVb2mqHcEt1SQkSEiVHYJBgAkmyRb7xV2ESO9SmQYSRa4IjcGqOqAwXE5o4CQCOlgLUw7L4wrWUrM8iw2NiOPI0nba7zUdlyTHrxRHZ1B79EbnaLmekb700kvJSPTe4nBeEyBI26x6UNleHWpRKbBMalEgJTOxJP0G56U6deABVGqREcCBJB8xMWoDH4d9QSUnwJmEiwFxwOT1561hT+Gb/AOloR53m4w4BYSlSySO9UJCSnhCSPCeZVJvaIrNEFaisknUdRJJKiSZJJNyZ5NOs2bSHVJXZt4CZ/CtMgLHzkjkE0rwktuFpQgjzkdZHrWqNedGa/wBtk8RhdaI5G1McEtjHJ7l6GMSkeB8klK4A8LvPFlccyK8QINC4/LylaXW7kGY6xxQizskPlCbMcC5h3FNupKVpNx+YOxB6itflJ1tpUNwKjmWJQptDeISpTOzbiR/MYJ4H9TZ/oPtRHZzL1MykrSpKrtuJPhWnqOnEjihklcbYML2Oez7+lcE2Nr7VgO1+WdxiVp/Co6k+hvFbdWEVKtImBNL+2OWKxDSH0gakJOoTuLfWkwypl80bRsexwK8MyqItVnaNcqSOal/DJs/6FtShvMegO9QzDxvKgbe88SPtHnUsn9FMfDkXaxwHEriYEAeXUfOk9Ne0jf8A/Y8kCTrIAFAjBuSR3a5G40qkfSt8XUTBLrKa+qS2yJkERvINvWoU4Bhl+MUCE+1MMZiYEC5iCKQJJ4ozCuLII362vSOIfVdBpt5V5TZ3LSRYxE7c0scaKSQd6ZOxU0+HgVavptRWAy8uKKZCI+LVY87AkSbbWqWYYANqIQsOoBgLCSDI3BTfSfvxXWcCJXVicOpQKgklI3MWHvTbJMGVKCFsJWkm5VqSqD0I6Vq8rcT3JbbiBbu3B4hPFzC/UH2pJZKO83wRNYySUjVYiSTaanjX+80i8A6UibcWoMslN1AJKt7k22B+9FvMgQgyPCZvfxXHG8RfzqbSEcrbKmXAtRhUJAge37n3qlnFISXFpRp0ogwTfUQDvtaatwqtC0GAGyQPLeCd/wC41UG1IQ42obAJvzf/AB9aNbDYJmMqhuSQFeFAPhuPiEiJ4npUsrcGqbySE7cdff8AKimmiRqXDUpABUDJA6A+LbmDRuGwjaSSkOPq4kqAEDcIFyR5kelFyVUcLMJla3U61lKEAx3h5I/pj41eQ28qPy/FaFgNNEJIOtxcd4sRzBhCd/CmfU15m2Wv4hUlOwgFSgAEjYJBgJHNqowuRvJPidZTIIEujkG1gaF2tseL3ZrcrbhpKCozAM+Z326GmWEccjSf/XH5UDgMybEJ7xpRB8QTJsY5jqB9a0zaZTYdb/efO9ZJrZuxu1Rz7tmC2QFoGlYlJ8xv73FZlSu8SCme8bEg8qQLx6p+x8q6x2oyEYrDqbT8Y8Tc/wBQsB77VxoIcbci6XEHY2II4v8Au9acLTiZ8yakHN5seU+4/Srk50owkRf981LtJkpacCkRpWAeBpURqKOnp6Gk7uHUk+KR69Kooxasm8jNfg1pfbU2efmPL2Ox6HyqjsVmJYfVh3rtrPiHKVCwWnzj5ik2EdUypLiTIi46jp51q28GheIaeBGhQuft68/Klkkk18CRlUrNo2ylhadR1BWyuCk/vbypBmssurbjwKvHEH9xWwZwKXGtKydCrpPKeZ9PKhsywCFpQr4lNmPLj57V58ZU6Z6Dsb5TDGEbRbwISI8wBSLBOAqUoCxvJufbpWlay8blRJIvP5V4coGm1Fu3YUtHCcZ2hxBfWWyEkLUR4RNjYkxvTHD9tHSA3iQVTfvG1aV/aDSLH4UtuLSpKpC1CSDAgnc8iKqXqKSQG1Da29ejUWjz5Rdj5/IO9WpxnEyVX0OeFRPrMGleJ7PONgl9Kx00pmffahV6VgG4iDHr60/y3OH8P4UupWk/gVcf4rrpCbRnXVaUiEaEqkBUyTG4J43+tTwOXOLJMaAPxGwkeu+9bPGO4bFI0KT3KiSSQBp1eEHzGwuKDdycNoGlYMC1tQPiJ670PegtoH7hfwFKUm2ok79CPWpLaZUshbe8CR+GORV+FwCHCCpeqDJ1boVNo5hUbeR6XFzBkJUdhaQJBvYyTU071ZyWhz/pUWCB4junTp/7iTvSQZfDpCVnSqfCiYtzNGYPJ8QoBSkKkidQukjqCY1e1SxeXFhcKC0nYlSgAdrgxffpXLXyMl9ljGE7iVFZ1WNzYeW9ztPF6b9nsW2tXjQkGYSQd48uKVssGAkjXHX6CYImxoPE8rVAg+FIPO4gDgRM0l2N5sXlIWpNjKokHqPtVjyCVKk3MyTvq629688KVSSFDm8CfWrRjm1LSFHngk+yrD86s+kK0UMFCVSoukgADuwE+3MimONxaEuylPdlSQpSikG6hIO/rU3VwrQRqTb4iCDPI8NtqnmaWSlSUXsiDO8a7AcRJpG9oNaFqniFCFhWr8QSB4p2JNzavXmnlphSp3I8S7e2304pccuWFaxMdUXO/IBsKZ4FhS9KVEpCzGsCFg73B2Jp3SOSAMc0sOHxp02hKr8C21vaouMKEXCeRCyPcTYb8U0zNt0OqU0SlBJ2i3kbSKVv4N8qBAlcG4gnrx+YrotUOk3wsaD2pJJChO5KNWnm4N66RkWcakBJACzEmbGeR+lc3wLDjigmFOK4SkGT8hNEE6CQpOlQN7IXffdP+aSa9FYNxZsHO1iku93Ai8Had7V5j82QolLjaVhUJUCBM7SDEyJrMoLoGswhO8lRSD/2xf2o3LlrdcRfwg/O80lKI0s1oE7TLAcQFkaFNAKHJ0kwoeY3rOraWyrSDrG+0Ag8i5tXSMZkneOiElUAA+l5NWYjsqzA71WkRYIjV6TsP80j/wBcIuiMYtqzm6XNUBIUCeIkT5dTWlyLBuJQW34aSbokwrzhO4o99tbXgZSlodUnUtXuRv6GlRYUlWtKFqcE+JQ524Bv+tU/J65oFI6Szi2y38WkJEadlW4P6eYqvCY1ElJIg29/SsIy88HQ7pB8I1IKk+43EmNjRqsKsr72D4bn1kEc+vzqH4kt2almj5pnTsuelJJM3t6AAfcGmjLwCSYsLn05rCOZ2tgWbKwrY6oAGkW2NDOdq3igpDaEjk6ibWtsPT3rnFh/LBdFP8TuzjjeIL6UlbLvKZJSYuIHz8/KsexhZQtTiFJRaEx4juZgxpFt/oa3jPaZ5MAuQZ8KRcEhMn2t7n0pbjkF9Wt1PeKkAgCdgQFK0xE6leZj5V/JS2Z5ST4I8mwOtKikJAJAuRASQVG53JIG3Q+zVrLmUp+FS7XKUCNt5VsPao4zDXGtIkoUAkadIhWkAWiIvtUMFhd4bQRBUCFSqetgLWiwNH182J5bPWsEO80NoF7QTMaogngbdalictcB1KEecGBYe3tz9aaYTBFpaFKILo6DckbeXO/Typk3iO9ISsIabvCpKyZB0pTNrwZ6R50nvZ3m1YiyxI1BSxMAQYtHANulr1s8kyllxzUhtPd6dKh0nj0pF2ZxCu8jTqQpPi5mNvSnDeYtMOfyguCboHWmW9iq0NnsmZZOsEBsX0TYEcis32ywYeWhaCNK0gKvZKhz9AKYZ0wXwCfAkX0nck9TVeTIDYI0g8EE2VP3oSaTpBUizJct04ZSFaVqIsdPER7is7ieya9SFKVCRZUgSepJBFya3OOYWUKdY+IIjQdhfj2rPYjEKWCVKI0z4Sknm/pT2qO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84" name="AutoShape 4" descr="data:image/jpeg;base64,/9j/4AAQSkZJRgABAQAAAQABAAD/2wCEAAkGBxQTEhUUExQVFhUXGBoaGBgYGBgdGBobGBcZFxwZHR4aHCggGBolHRgcITEiJSkrLi4vGB8zODMsNygtLisBCgoKDg0OGxAQGiwkICQsLCwsLCwsLCwsLCwsLCwsLCwsLCwsLCwsLCwsLCwsLCwsLCwsLCwsLCwsLCwsLCwsLP/AABEIAMABAAMBIgACEQEDEQH/xAAbAAACAwEBAQAAAAAAAAAAAAAEBQIDBgcBAP/EAD0QAAEDAgUBBgQEBQMEAwEAAAECAxEAIQQFEjFBUQYTImFxgTKRobFCwdHwByNSYuEUFXIzgpLxQ2OyJP/EABkBAAMBAQEAAAAAAAAAAAAAAAECAwQABf/EACIRAAICAwEAAgMBAQAAAAAAAAABAhEDITESQVETIjIEYf/aAAwDAQACEQMRAD8A48lyFmBM0Rlkgq6R+/tRSXG0rAMdPDePnVCcUmVj4Y28/Kkk7J18DtxIS0mNon6TSF1szPlVjudqKAkokcX/AEFL3H5/DE+tLGLQqx0Dq3r4HpUnD5VEiqlUXpxqxYqJE3E+9a7I8QHG9W1yAPp87j581iZpjlecFlJTpCgfPyPzFTyQtaFnG0adlhJUtc9TWPTifHqO35UwGeEIKQLkRPqDNKmGVLMJEmuhGrsXHjro6yp1C8QItIAgn8W0j2rZst+NQEQn8JG83rnCELaWkxCgZHsasOZupUSFqB9aSeL3wMoN6Nhi2dGIStkAagdYnkHmlebOuakg3J+/5f4pVlWZlu5MmeaZZT3mKxGq+lET68JnzP0oeHF7FWNuVBDOAWFCxmZgcedF5shTsJsmJJBNaTKsEEvpKlEGZKtpRN/RP7vQ3bbDtqWvQ0tJbkrUFEiB0A+c1N22VeBrZn8sylRut4BKTAAmb3tJgCicZk5ShTqVzpJv5Hb0pCnMG9QgneCfzNOMl7SmC0n4RMQJ1Wm889DSyhkuwpKhnlDK16dSdNp1UwcwZHjSidvHM/baaKyTO2sQhZKdC0i6ki9wo+kWG9KcdjSyFpbXqmbjw2Vv6elZX6lN/AJJRiGspUTCptxNjQmZttNAAtpGq4tN/Whey+MWpRbUoqITMnrTLHpC0qQTuJHkYsPIVRR8OjLK7pirB5el+QE+FMSDzM1PGdh20LCiSEb6RfV6Gq8nWspCVEgqmw2AHFEu5o6j+WSTGx8v1nmrL1tJjuXl0ibaIC9Q0hMDTYW/WlzGJumJKSdz9KT5n2geGpCx4iT4juZO5pRhsSqUmSTqHnF+lHHgatspJKS0dBxTaSCkoBHNpPrWSzJGgkJ+CbTWscUkaVatRi8fnVRU2uVABQO8/u1LGbi/+CwWrMwxiktom0mfWicseCwTYfL9/OrsflCXQC34T0m3zpE/h1tEp2JPzrSmmBxTHeCdSHRIn0/WtLicElxCJhWkyLRAi486T5BloSm5AVufPmKbDM/FogFCRBP/ACvEc7Ujf0aIKls5wpJ3IFqpnqKYYxUKtA680HiFEmtCJlSb2mr2yBeRbih3Ex61GK5oNDBaQUgnc/OhVAWimmWspWkKUZ4vta/vXzuBUD4QNHJ4pPSTph8sThEgmqjTp7BpTB2Bpa8pJO0DrTKVnFQrS9nmAhpbyrGYSY6UjZRF9x5Vtc6yj/T4dlOqSpOowbEnxbelLkeqK41bBmwh8BKoOrY9Dwd7bUpxuTgkpTII26H9xR3ZjL+8cUJhIEk9Iv8AYb+lP3nkpENr1Ak78BIO499xUb8vRWWP10yeXdmVawXpSgESR+VdEbwrYXpZQAhCfDHOrdRPpG/U1lsU5qG1qZ5ZmaxYuaZEExeIifYGhkuWx4JJUW5DmOp1xRuIgWNwJtTTLu1a14nQWUJY1eM/Eogi0ngCaF7BZKl15xI1aYgKIgAGRN9yf3vSftAtzD4wtOOIRpjxJTdcCRATcAzFzRStiy0HZ7/DHvXC7gXGy0VDW2D4mwTBIHI5i21K80yNGGx/eJAQy0qwn+mwF/O/nFbP+H2M798pQVCElbklBBsAANIEQTJ52ovNcKpvFOEAkHi3Tz96WeVpUzlhUuHGXMQf9Qs4bUELVsNoN4taK0+U4U4hfcqX3cckjY0e72gwLDq9eHeCrpIUhuDHHhgj1qeUZrlLzveKQ80qAIJlH0mjLe6JfjV9KMqwKWMVAc1pgDUIsdV9ulEY7DKcchBKiAQUpSZibE+Vt66jl2R4KCpAQdXofPYV9mKkMNHQpLQ2MIB/ME1N7diS/wAqcrTOO4ZooxASbRa/Mj61bmph5uN1A29I/WtK3laMQkOH+W42dKIAA2BAV9KSZvlb5WDpCSJgzYyetOiM8EvWjI9qIK0kiCQaWZLhNb6EK639r1ocxwqy4C60SNoTBI86ty7AOp0ktK3lNo8PmfSrKaUaDGDSoL7Tud2z/LAEwLdKD7JoUW7pIE7nY19m63HVoQdKUav6gSb8R8qd40aGpQnaLD1FReopfZLcFTA/9sW2sqSQUE/DO3mKoxyAbkbX2mnTTg2O5/SsU/mKw8sIggE/KjjTYIbdjx7MBp0xBiYqvIXYU5bUV29B1pHhFlxwrsOABej/APcYMTF/FHMcVRxNXozzpkA814Dpgm9eYRJMwJgV640o7pN/Krk6Z86nTuL8VWUwknrRS21E3HEVW+3Dc/3bUDkUNzuDT/BZhKNBGyTPn0pDhlXpllyPGfMUuSKa2FSpnubkLSnT5n58UsWPDHNaRnDI0a12AJj1FKSgXKDBuJi1LCS4O18luQZUXnkNpPiWoCDtBPltG9df7estPNlLYPeCAD1g8kep+dct7KNqVi8OkkEBxJI5MKHJrt2NSlJKyQOgP61DO36TNOBaZzvBYFSVOCyErSkkERHFupkfWou4UrCCUgAD52v9h86bZqO8dE2T+dF4GFnSBJ5/fvUnM0UZDEoI4/c1cGdZlPAprmGWkEyLG48/1/zReUYAqWggSIkxzBt9ap70L5Jdlnwh1SJgxtx7+dJe1+AbexK3HbnSlKEg6UgAGSTF77DyptjmFsLQtxIElSgUmx4ImLxVOSraXj1YtwBSWgItcrvCbEiRE38q6PbFlVUan+FvZv8A29h1ToUHFqTMj8KU2j/yP0ontXmySUKbbUVnfiLiD5/itQPaHtE5iYKQUITNvxHa5PTyrM47HLVeTPlvtepZLk6HxpRVnucNsPy4poKUPDCp48xyP1pWz2TS+oJaQttZkxICVAG5ncRRuXyZ3uZrQZG1/NC9RQoJieN9h8/tTPI4RqzvxqTsuVkIabSkhB0i4AJV/wCW4/xVWNHdIQVhRJMISZPG8qmtfhsYCoICB58mw3NZHNg2vEuLQSQykla1KKh1hM2ExECp425bYJUlSKcLhAgSt1TZny0Hzg0uzdxSVJCyXGzylJI8rcUC/mjaSDrUCRJEmCd7gyBS3/eokyYn8/KrxizM2gTN8WWtJYJAXa/E7RTjLMzxKm1a2luCQCsLEbW3FZrE4clYWoHQJtwRJqhjHPtq0NrUpskEN7gjj5VbymTsYY3BEnWJQf6VRx6WIq5/tKhQSBqEGCSOQPtNU5lmClI0hpSVEkRx6zFZV1MEjpTKCl0lOKZou02P0lGhZ1RJIPyFZzvlSTNzv51WKkOKoo+VQqikg7LXYSq8cA73NQU1p3PHhA+k15hGjqi0Az7xRGGwgUlalLgiyQB8R9eKDCbf/bGm7BIH+KqOFn4Y9v0qnE44+R/f0qzD4jzPtUNm9JE0tACCn6VQ8yk2KUkem1FDFG/7FRACuo/L9aKs6kLH8jaUZCdJ9aofyBSVagqPben3cGB96GdxJSIO31o+mK8cX8GYxOVruDJBPtVbGWrAgb9YrSJxl/hBteP3vU3ZhJAA85/xR9OhPxIQYTBOocSuRIOpMbyK22Y5i64pvhLm8ifK4FC4TLwNKlXPHt8qOyzEfzkyYgkHqRuPSfcUkmpDpeQvBsyP5fjUjgiI3ER+VB9ou177CkNDDIaMBSTdevkiRECx2BrTZtmaG9CQoBZUJAPHSNqaY3LkKKNaEuJVdOoJOk878c8bVGKSlsrJ2tCDC5yMWy053YbkGwMibzeBUMIVNtAt2X/MCf8AlHhp5gMrSpSghOnTeNhyOBFqtZwgBKTYEzt51JvZWtUc0y/Kn04Z53E6w4op0BSiYsoqULkX1CtF2eBXh0pASnWqJJA8iSeoiKY9o8N3bL+opMIUgSeFXBA52+lL8P2aL+BUwlxIKlJUmRM3JsL3ED51f0pLZDz5ZrVZRoZSkEKJmTb/AIm3zrN4jKAVGB5ep/x+daTLMArC4dKFHWQIsIGomTA6Xihn3gyiSPhkqUdtt/nxUHp6Lx5sBZygIQVKMAc9IoTF6UoI3BHH36UFlX8QWnjGKbUUqVGtOmEi58SB4gIvMn0HLBzBgkaVFSDcHcEcUZwlHoIzUhNhMDiSFp75YJ+HooHa4itFj8mbayt1YUoaUayEkSopuRtzRuGcSlIJgQOtv370P21zlLeBcaBAKxoi4Pj5HtTwfCWTjOP4TOULhbrchO/mLWotSS48o6DCh/KSkC/n50sytkE9wrqYm0z0nc+VPezaH2/5Km5II0OKmEz+9q1vXDGthWdNaE90VQtSJCSU2g9QZpD2daUtZQB/MSDY7x5UT26wq0mFlJ0wQoJCd/S9ZFt06hJPQGTNdGGgNm8xZ1NquZGwJ+dZbFN6krWALQCOR501yzGKU0ERtZSjvHp7V9iiQISmAoEaus+VdHTBLZlgKtwrepaU+deNIvFFZYU954hPA9aqxQh5MaBItIgDehE4TWQE+ck9avZbUsKTyCaLyzLyXUiYB/Pek4co7C3jqMc0yw7ZEdOKjlGG1+KPam6mwBsak2bY/ZU2kC5gT8qJbSQJSbzehEAzH1q3vwARYn6+1K2PRPEYubQCaS4xfI9xVWMxCgT+tDDEFRvRSFbGeWOFVtCiCdyNveLe9MsTiQsgHSAmwSIt5/3H9zSzDKCUE6Umf67gD0G9eMpZWQpEpI/DdSZ6i5P0rmch+0fEPCI6GQJ26WPN6X4xz+YNQmT+5NHs4kG453jf0F9qqzJoqQDt6nny+VJHoZcJ4zMWyAVeKNhAkdJMmaadnu18uhnRBOytx9orAuYoJ8KgBff6VNjNFYZ5DgIVBkjr5fencExFKmd4y5k6VG8n6xQasShFnFQTxzf7UoyXtkw6jWhUXug7ieokx+dc+7Z5+8xilqaOtCyClRJJTaNMTaKlHFbplXkpWbjt1gUO4dpaXBCXEpKugXbxdI39q2ysUxhkpQkpSqIHWBzXCeyWfLfxKGnSNDriFKTaB3WpQJ6yT9Ku/iH2geZx78K1JWQpEzYFIEDqJFUWL4IyyfJ2prEIWoEELH9uw/SqO0WXhaChNtdib1zj+GeOdcWtx8d2ylAvvrUfhCfaui4zMgvTo259vzqGSHl0WjO1YlxXZ3DA6zhgXIg6TCTa9tpMD5c0Hi8SWAQhEzcJTuniLD8qYZrnzSgQXAlwdDcx9qWZIohxSlwpKvhncb2i87+dPV9B6rhl8zxy06SsGVXE/DFI85zsYpYSCQUCAmbK9OhrRfxPxLaWiUklSiEiDEdQRzvXJkOEGRuK0QxpIzzmaRbZJSHEakC4MwoH19q0zfaoBIQk6FC4Qsah7K5rFjPFKSEqAtsdx7jmisKe9b1LSnUk2gQRF6LX2TTHGYpViypJPi0zFYdSCkkEQRvW7wOI16lgQRY2uP1oLNctDiS4B4yfnAoxnXQNC7KM10AiJUbeR9fKjGtWlWoAgm0beZpZgWFBQtAO0+VaFvLlBCSki5v5V0qRyszb7EKIFRwf/VSCJAVJ42vvR2ZM6V+omgsBdwngAk096ErYxwaQVk7AzTHNR3SmlJnnbmAKUYR69xvtT/OHAFsp5HXbipPo6etDPKoQ2Nj9KMttET0MxVDJhI2sPKvkH5fvipPprjwHfMGN/QfuK9DiFgJVCFiQlUkJPkrofP5144kTxPvxf50vKuCJgT5ARc70OnS6LM3SpKyFggg7fnb9mg2HL1p8BjUrPcvXbNhrk6fSBKR6bVRmfZxTTgQqACJSo2SoeStjuL+dMpfDJ+vsCSfDvb1/c0TlQGqLX5B29qKY7PHu1rcgBPoUn0IJH/uhVuFMaGwQI8UXHuBeh6T0iiHK8QekRtzfrP5UY1imiCXVlR5H7vSN3FhSZBM+1z03mKlh9QGomD9RP74oIZgOeYQkaw2UpJhMxJ+nlWPeBSog/u9dDczBMaVK1GYFuSPF5qMc+lYfOBBHv7Xq0GRmgNOIKT4ZHoSPtXrmI1byfVRP3qoJm9QNVpEbYRhMQUHUkwoQUnoQZpm/nzjq9ToSsiTfnakorpXZjskhWDS6AVLdE6jYJvGgb+586WbUdlMUJZHSFGA7YpCAhSIA4ABBjzoxz+IDiAe6aibSbewter19jkt6nCQEp3UbdftH1rE4l4vKgfCCQn+1E7UkVGTuh8kZY1TNfgs8W8nW6ApUyI3vwTzRKc/dCSkm3AM28t5rON4pLQCeBROGdU4bAX6n6zQaFTI9pWFOIDptO9t+nlWUU2RxXRM7SlGFM3KY5sPbmsgjEtrQQZQY23B9OlUjLQklsVCxpz2de0uaVbKv71Tg8Elc6TYcHf161Vj8L3JSQf8Au4n98UW09CJVs35R3akqSAQbK4HlNL8vSFYkyoQUkp6ak7j3n6URleJKkBLkQpI/7h1HpVystTAmQE3TFjI3n2qPB2Kk4RPerSFCyjAq7Cvd0pSIMWIJ86DzjHBnEBQ8SSkT1t+dDZjmGk94ASFDY2iKZoFot7Rgy2u0KBFvKs5hjZQHMfeneaY7vGUmNN9uPWaVZc1Os/2mnXCb2y3CJlaR5j6VplMalJm5nnyFIMtHjAjma0ejStChyDv6Ur6NFaIvPlNwULn+gg2+5PlFTTjLzPr+lJnA2gXdg8HQony6V4y+0dnlHpDfX1WKDRVTo0LDk6yVRCCSN94H50BjHtDYSI1OQT5JGw9zf2FRwCW9DhUtZT4dZ0JFk+M//JzYe4oJ5/CurKlYtxBJ2VhjpA2CZQ8o2H9tSirbA52SXiBGscQFfket4+hrSZVmIToYcSXG3IGgQSFKAAIB+IAqHhBHN6QYHBhGKOHWoKEHUpHSJkzGkiPbzmnqnC0HMQUwuS210ClAlRB6JTb1PlS5GrpAuyWeYYtqSlidLSSQEqOpUkysHdSZkdbbXpQO0WkgOMN4kEQdQg+oWm4+tTwWKSpIbWrQlJltSSZaWdzMzpNpHoeKIKEuKUl5IQ6DdcWP/KPhJ31Dedq5LyqZSLsPZwmHLYWzrH/0qAKx6HZcdY24B3BxrZUmEm/lIItMmfWrWNTTsXTpAve8ndKh6CImna8wafEOhIcPwuGEg8QogQD0VzF+tC630aTkuHO8UwW9JBk7noRM/K33obGvh1WoDj671ssVlzZlOvQtMyhwaVelzf2JrGOYsIFoJ6DYg1eLsn6TFbu+0VCpurk1Crokz0Cuwfw5zppWG7rWlC0EnSqBYjid71yLDiVCjXcCYtNTyJPTNH+fI8b9LZ0r+IPadpLCsO0pK1uWWQZCUj05NcrLxmRb/FWsjSSFA0Rh2ZTIG319OgoRSijsuR5JW9ATRJIm9bDK16ADAB4/fFIR4VABN+f0+lOckbUSSbX+/WhJixQ5zZE4dXWP36VzcLgzzW/7ZYjSwEyBNh/jiuexTYuCZOjPCYwzOgGN60GHfaUCCJFvqPoRWWYbkSk+KLjypxkyRp1Egx84PBoyQIheFwLrLqe7JU1Nuif8VrcTiCoJbAjxXJ4V+YNAYRSdWkKgKiFDYe1Gv4MtKAkKT5m8/wDupvY1Gcx2GErUoCxiBa9AuFRSULAMC3UCtVimQPGk2k260g7RtgQQn4hxTJiSE2KxYLKURBBoTBA3jfirFIkEnehmzCgehqhNMfHC6GW1jeSk0+ww1d0fOs427KVC8BU/OnmSvKUGwkSBqJP2FSZSJisY9qPlVbSyDNMXHWlEhxsoP9TZ580m3yNGZRkKHH0JLqVN6v5kSFhKZJGnqYgHqRT2ktiXYRjCW8MhGynB3ix5W0A//o+3SkQwinCEtgrUowAkXJrS5llT+LxBCEpSoySnUNKAesbJSLSelE/7gzh9OGwq0qWopQ6/BkyQChocDqZvU1KlroBuMvaaffccWHFPKUlKEGyUpMr1q4kBKTG0nzpZjswXiEao0ttLgJFhBmFRvJIqzF4pCXnCuQ2pxwCInu0rUpRj+9Rj0FLsLmEJVKfiAkT1P33qMYvrB62JgD3i72EH6frWnwjZcbQY8SE2PUTsfTj1ikOPTaOuyo+4rd5DHcBKiL23vIH0psr/AFs1YF6F2X5ykAtPgONeSvG31KFcddJt6VZnWA7ppK0qDja9nAITsLKBnSuPwnaLTS7OMF4iUn19tiBXmGeUwCuykLELQq6FjooD3vxSr7Q7FzuYocKWcQSnTIbe5b40qH4m/txWezbAuMuFDohW8gyFA7KB/Ek9ab59lIIL2HlTX40mCtonhf8AUmdl88xzHDYtHdpwuKJ030ObqZJ8tyg8prRBpLRB9M9XoozNMtWwsoWBMAgi6VJOyknkGg4qtik2hcVqcGkFIm9ZvAYcrVA4E/KtCxiQBEKtUshWBerBiTa96GW+EhaUxMH6TVq8VMnyrMvuHUaWKsMnQ+yVvvACYmtXlKYVeLVksgZVFpnfatOgL0kkc+lLPo0TO9vHj3wbmwEwBAv5cVmKedrmCl4K/qTPytSKrw/khLoflSLqVN0wY5PWKi+ooUVJNj9aGadKbpMU8ykNvIUlQ/mDa/xD9RXS1s5b0fYDGgET8JG/IpyrMV94GlSQoSlXUVk8bl6mzTXDY0qbQmIUhQ0r6dR70rS6Mr4alo6kFJTEcGhUshaIPB9qKbxSVwZ338ifype1iCla0k+kbRSAE2MwolQjfalTLMzan2bLBFuaW5Qsa4/qqieibWyvAT4hO8fSnfZzFG6bQmdtzPWk+KTpWQOtqswOLLa1pA+Kw8qDVo5Ome5iyHASPiA+daLL8kP+ncS24JxGnvHDYNMoAkH+5bh25DfnSXJ8MpSjqgN/1c+gHJplmuPLoQlEobbVOgfijZSupB+9JJviEWnR5nnapKdWHw6B3UwrULuHz6J6Ch+zuHaceS4EKQpBSSJCkb73hQO9r7VfmmDBS7CYU60y5JGxBSIHQ2M+tVYBruVtsCNQPePn+4XS36JiT5+lKlHzoZlmZNl0lSS2qbQFQYHB1RcGaFXhCkeJCk3Bki1r77UtbaPci172PrRGXlQSTJbgE+GePSmUXFUmT6SUqxTyJKfQ3IHpv8+tPezmKGjSo+nX9DSI5ioqEaVReVJBvHXemmWPomEoAkSNKo8iIjg0s1+uy+CTjIPxTmowel/3186pxbQ7rcSFQf1qbgmIn3iPnNXJWFsqT+JN56pG48iPqPSop0bJGeQ+pl8LbMHSR5EchQ/EnyNVY7CIxGpxgQtN3Gbz/wA2/wCpPVO48xROZjSpBHmD8qGby/uQHXlqbUYU22izypuFSf8ApJ2OozPArRH7ITRdkWZsra/0mM/6JnungJVh1nkf1Nm2pPuKUZ3lLmGdLbkbSlSTKFpOy0n8STTbEspxMRpRiDeIhL3p/Q55bGlhzNzuhhnBKELJSFDxtnZSQTdIJ3T5U8X8omyGRuQ6PT9+tad7AhRCh9ax2Dc0uJPQ1vGlDSanm07L4dqiWJwSQ0VAWIrna9z611zDsFzDrBF4/wA1yR3c+p+9HA7TFzKmdD7NYOEpEXtWqzPB6WwJuSL81VkmFCm2lclIpjnttFjNZ5y2Xgjmf8QWtKmv+J/KKyFajt7iNbqBeUgz8x+lZetmL+EZMn9M+ovCPRF4Um4P5ULXlO1YidG8hLraVHexpTh9La1hY8O4G0+hozAYsd0id6rzZlCwSRteorpV8Fj2beKUSBXmHzM65PIpRM1NK7yKt5RF2HYrFkkVRhXNKgfOvXY8KhyKpWa6gMcYl0FBjfcUtaWQUkb9a9bX4TIqpWw9aWjjQ43ElMrMJTZDaRxPxnzITF/7qDy1aim9wOfeIrQPYBLoCFfh+hH+bewpM3lKkI8fwkzI50mTHQGw+fSppqgzhoc4bF6UoUr4kpcTq3gatYMf1XsfKkmTPFTms7r7xUdAlCwB8z9KMamPWed+Pv8AY0EI7xyPhQ0sflI8t6SK6KnfQMur7tIHxc8Gi8JiFIv+IoVb2mqHcEt1SQkSEiVHYJBgAkmyRb7xV2ESO9SmQYSRa4IjcGqOqAwXE5o4CQCOlgLUw7L4wrWUrM8iw2NiOPI0nba7zUdlyTHrxRHZ1B79EbnaLmekb700kvJSPTe4nBeEyBI26x6UNleHWpRKbBMalEgJTOxJP0G56U6deABVGqREcCBJB8xMWoDH4d9QSUnwJmEiwFxwOT1561hT+Gb/AOloR53m4w4BYSlSySO9UJCSnhCSPCeZVJvaIrNEFaisknUdRJJKiSZJJNyZ5NOs2bSHVJXZt4CZ/CtMgLHzkjkE0rwktuFpQgjzkdZHrWqNedGa/wBtk8RhdaI5G1McEtjHJ7l6GMSkeB8klK4A8LvPFlccyK8QINC4/LylaXW7kGY6xxQizskPlCbMcC5h3FNupKVpNx+YOxB6itflJ1tpUNwKjmWJQptDeISpTOzbiR/MYJ4H9TZ/oPtRHZzL1MykrSpKrtuJPhWnqOnEjihklcbYML2Oez7+lcE2Nr7VgO1+WdxiVp/Co6k+hvFbdWEVKtImBNL+2OWKxDSH0gakJOoTuLfWkwypl80bRsexwK8MyqItVnaNcqSOal/DJs/6FtShvMegO9QzDxvKgbe88SPtHnUsn9FMfDkXaxwHEriYEAeXUfOk9Ne0jf8A/Y8kCTrIAFAjBuSR3a5G40qkfSt8XUTBLrKa+qS2yJkERvINvWoU4Bhl+MUCE+1MMZiYEC5iCKQJJ4ozCuLII362vSOIfVdBpt5V5TZ3LSRYxE7c0scaKSQd6ZOxU0+HgVavptRWAy8uKKZCI+LVY87AkSbbWqWYYANqIQsOoBgLCSDI3BTfSfvxXWcCJXVicOpQKgklI3MWHvTbJMGVKCFsJWkm5VqSqD0I6Vq8rcT3JbbiBbu3B4hPFzC/UH2pJZKO83wRNYySUjVYiSTaanjX+80i8A6UibcWoMslN1AJKt7k22B+9FvMgQgyPCZvfxXHG8RfzqbSEcrbKmXAtRhUJAge37n3qlnFISXFpRp0ogwTfUQDvtaatwqtC0GAGyQPLeCd/wC41UG1IQ42obAJvzf/AB9aNbDYJmMqhuSQFeFAPhuPiEiJ4npUsrcGqbySE7cdff8AKimmiRqXDUpABUDJA6A+LbmDRuGwjaSSkOPq4kqAEDcIFyR5kelFyVUcLMJla3U61lKEAx3h5I/pj41eQ28qPy/FaFgNNEJIOtxcd4sRzBhCd/CmfU15m2Wv4hUlOwgFSgAEjYJBgJHNqowuRvJPidZTIIEujkG1gaF2tseL3ZrcrbhpKCozAM+Z326GmWEccjSf/XH5UDgMybEJ7xpRB8QTJsY5jqB9a0zaZTYdb/efO9ZJrZuxu1Rz7tmC2QFoGlYlJ8xv73FZlSu8SCme8bEg8qQLx6p+x8q6x2oyEYrDqbT8Y8Tc/wBQsB77VxoIcbci6XEHY2II4v8Au9acLTiZ8yakHN5seU+4/Srk50owkRf981LtJkpacCkRpWAeBpURqKOnp6Gk7uHUk+KR69Kooxasm8jNfg1pfbU2efmPL2Ox6HyqjsVmJYfVh3rtrPiHKVCwWnzj5ik2EdUypLiTIi46jp51q28GheIaeBGhQuft68/Klkkk18CRlUrNo2ylhadR1BWyuCk/vbypBmssurbjwKvHEH9xWwZwKXGtKydCrpPKeZ9PKhsywCFpQr4lNmPLj57V58ZU6Z6Dsb5TDGEbRbwISI8wBSLBOAqUoCxvJufbpWlay8blRJIvP5V4coGm1Fu3YUtHCcZ2hxBfWWyEkLUR4RNjYkxvTHD9tHSA3iQVTfvG1aV/aDSLH4UtuLSpKpC1CSDAgnc8iKqXqKSQG1Da29ejUWjz5Rdj5/IO9WpxnEyVX0OeFRPrMGleJ7PONgl9Kx00pmffahV6VgG4iDHr60/y3OH8P4UupWk/gVcf4rrpCbRnXVaUiEaEqkBUyTG4J43+tTwOXOLJMaAPxGwkeu+9bPGO4bFI0KT3KiSSQBp1eEHzGwuKDdycNoGlYMC1tQPiJ670PegtoH7hfwFKUm2ok79CPWpLaZUshbe8CR+GORV+FwCHCCpeqDJ1boVNo5hUbeR6XFzBkJUdhaQJBvYyTU071ZyWhz/pUWCB4junTp/7iTvSQZfDpCVnSqfCiYtzNGYPJ8QoBSkKkidQukjqCY1e1SxeXFhcKC0nYlSgAdrgxffpXLXyMl9ljGE7iVFZ1WNzYeW9ztPF6b9nsW2tXjQkGYSQd48uKVssGAkjXHX6CYImxoPE8rVAg+FIPO4gDgRM0l2N5sXlIWpNjKokHqPtVjyCVKk3MyTvq629688KVSSFDm8CfWrRjm1LSFHngk+yrD86s+kK0UMFCVSoukgADuwE+3MimONxaEuylPdlSQpSikG6hIO/rU3VwrQRqTb4iCDPI8NtqnmaWSlSUXsiDO8a7AcRJpG9oNaFqniFCFhWr8QSB4p2JNzavXmnlphSp3I8S7e2304pccuWFaxMdUXO/IBsKZ4FhS9KVEpCzGsCFg73B2Jp3SOSAMc0sOHxp02hKr8C21vaouMKEXCeRCyPcTYb8U0zNt0OqU0SlBJ2i3kbSKVv4N8qBAlcG4gnrx+YrotUOk3wsaD2pJJChO5KNWnm4N66RkWcakBJACzEmbGeR+lc3wLDjigmFOK4SkGT8hNEE6CQpOlQN7IXffdP+aSa9FYNxZsHO1iku93Ai8Had7V5j82QolLjaVhUJUCBM7SDEyJrMoLoGswhO8lRSD/2xf2o3LlrdcRfwg/O80lKI0s1oE7TLAcQFkaFNAKHJ0kwoeY3rOraWyrSDrG+0Ag8i5tXSMZkneOiElUAA+l5NWYjsqzA71WkRYIjV6TsP80j/wBcIuiMYtqzm6XNUBIUCeIkT5dTWlyLBuJQW34aSbokwrzhO4o99tbXgZSlodUnUtXuRv6GlRYUlWtKFqcE+JQ524Bv+tU/J65oFI6Szi2y38WkJEadlW4P6eYqvCY1ElJIg29/SsIy88HQ7pB8I1IKk+43EmNjRqsKsr72D4bn1kEc+vzqH4kt2almj5pnTsuelJJM3t6AAfcGmjLwCSYsLn05rCOZ2tgWbKwrY6oAGkW2NDOdq3igpDaEjk6ibWtsPT3rnFh/LBdFP8TuzjjeIL6UlbLvKZJSYuIHz8/KsexhZQtTiFJRaEx4juZgxpFt/oa3jPaZ5MAuQZ8KRcEhMn2t7n0pbjkF9Wt1PeKkAgCdgQFK0xE6leZj5V/JS2Z5ST4I8mwOtKikJAJAuRASQVG53JIG3Q+zVrLmUp+FS7XKUCNt5VsPao4zDXGtIkoUAkadIhWkAWiIvtUMFhd4bQRBUCFSqetgLWiwNH182J5bPWsEO80NoF7QTMaogngbdalictcB1KEecGBYe3tz9aaYTBFpaFKILo6DckbeXO/Typk3iO9ISsIabvCpKyZB0pTNrwZ6R50nvZ3m1YiyxI1BSxMAQYtHANulr1s8kyllxzUhtPd6dKh0nj0pF2ZxCu8jTqQpPi5mNvSnDeYtMOfyguCboHWmW9iq0NnsmZZOsEBsX0TYEcis32ywYeWhaCNK0gKvZKhz9AKYZ0wXwCfAkX0nck9TVeTIDYI0g8EE2VP3oSaTpBUizJct04ZSFaVqIsdPER7is7ieya9SFKVCRZUgSepJBFya3OOYWUKdY+IIjQdhfj2rPYjEKWCVKI0z4Sknm/pT2qO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86" name="AutoShape 6" descr="data:image/jpeg;base64,/9j/4AAQSkZJRgABAQAAAQABAAD/2wCEAAkGBxQTEhUUExQVFhUXGBoaGBgYGBgdGBobGBcZFxwZHR4aHCggGBolHRgcITEiJSkrLi4vGB8zODMsNygtLisBCgoKDg0OGxAQGiwkICQsLCwsLCwsLCwsLCwsLCwsLCwsLCwsLCwsLCwsLCwsLCwsLCwsLCwsLCwsLCwsLCwsLP/AABEIAMABAAMBIgACEQEDEQH/xAAbAAACAwEBAQAAAAAAAAAAAAAEBQIDBgcBAP/EAD0QAAEDAgUBBgQEBQMEAwEAAAECAxEAIQQFEjFBUQYTImFxgTKRobFCwdHwByNSYuEUFXIzgpLxQ2OyJP/EABkBAAMBAQEAAAAAAAAAAAAAAAECAwQABf/EACIRAAICAwEAAgMBAQAAAAAAAAABAhEDITESQVETIjIEYf/aAAwDAQACEQMRAD8A48lyFmBM0Rlkgq6R+/tRSXG0rAMdPDePnVCcUmVj4Y28/Kkk7J18DtxIS0mNon6TSF1szPlVjudqKAkokcX/AEFL3H5/DE+tLGLQqx0Dq3r4HpUnD5VEiqlUXpxqxYqJE3E+9a7I8QHG9W1yAPp87j581iZpjlecFlJTpCgfPyPzFTyQtaFnG0adlhJUtc9TWPTifHqO35UwGeEIKQLkRPqDNKmGVLMJEmuhGrsXHjro6yp1C8QItIAgn8W0j2rZst+NQEQn8JG83rnCELaWkxCgZHsasOZupUSFqB9aSeL3wMoN6Nhi2dGIStkAagdYnkHmlebOuakg3J+/5f4pVlWZlu5MmeaZZT3mKxGq+lET68JnzP0oeHF7FWNuVBDOAWFCxmZgcedF5shTsJsmJJBNaTKsEEvpKlEGZKtpRN/RP7vQ3bbDtqWvQ0tJbkrUFEiB0A+c1N22VeBrZn8sylRut4BKTAAmb3tJgCicZk5ShTqVzpJv5Hb0pCnMG9QgneCfzNOMl7SmC0n4RMQJ1Wm889DSyhkuwpKhnlDK16dSdNp1UwcwZHjSidvHM/baaKyTO2sQhZKdC0i6ki9wo+kWG9KcdjSyFpbXqmbjw2Vv6elZX6lN/AJJRiGspUTCptxNjQmZttNAAtpGq4tN/Whey+MWpRbUoqITMnrTLHpC0qQTuJHkYsPIVRR8OjLK7pirB5el+QE+FMSDzM1PGdh20LCiSEb6RfV6Gq8nWspCVEgqmw2AHFEu5o6j+WSTGx8v1nmrL1tJjuXl0ibaIC9Q0hMDTYW/WlzGJumJKSdz9KT5n2geGpCx4iT4juZO5pRhsSqUmSTqHnF+lHHgatspJKS0dBxTaSCkoBHNpPrWSzJGgkJ+CbTWscUkaVatRi8fnVRU2uVABQO8/u1LGbi/+CwWrMwxiktom0mfWicseCwTYfL9/OrsflCXQC34T0m3zpE/h1tEp2JPzrSmmBxTHeCdSHRIn0/WtLicElxCJhWkyLRAi486T5BloSm5AVufPmKbDM/FogFCRBP/ACvEc7Ujf0aIKls5wpJ3IFqpnqKYYxUKtA680HiFEmtCJlSb2mr2yBeRbih3Ex61GK5oNDBaQUgnc/OhVAWimmWspWkKUZ4vta/vXzuBUD4QNHJ4pPSTph8sThEgmqjTp7BpTB2Bpa8pJO0DrTKVnFQrS9nmAhpbyrGYSY6UjZRF9x5Vtc6yj/T4dlOqSpOowbEnxbelLkeqK41bBmwh8BKoOrY9Dwd7bUpxuTgkpTII26H9xR3ZjL+8cUJhIEk9Iv8AYb+lP3nkpENr1Ak78BIO499xUb8vRWWP10yeXdmVawXpSgESR+VdEbwrYXpZQAhCfDHOrdRPpG/U1lsU5qG1qZ5ZmaxYuaZEExeIifYGhkuWx4JJUW5DmOp1xRuIgWNwJtTTLu1a14nQWUJY1eM/Eogi0ngCaF7BZKl15xI1aYgKIgAGRN9yf3vSftAtzD4wtOOIRpjxJTdcCRATcAzFzRStiy0HZ7/DHvXC7gXGy0VDW2D4mwTBIHI5i21K80yNGGx/eJAQy0qwn+mwF/O/nFbP+H2M798pQVCElbklBBsAANIEQTJ52ovNcKpvFOEAkHi3Tz96WeVpUzlhUuHGXMQf9Qs4bUELVsNoN4taK0+U4U4hfcqX3cckjY0e72gwLDq9eHeCrpIUhuDHHhgj1qeUZrlLzveKQ80qAIJlH0mjLe6JfjV9KMqwKWMVAc1pgDUIsdV9ulEY7DKcchBKiAQUpSZibE+Vt66jl2R4KCpAQdXofPYV9mKkMNHQpLQ2MIB/ME1N7diS/wAqcrTOO4ZooxASbRa/Mj61bmph5uN1A29I/WtK3laMQkOH+W42dKIAA2BAV9KSZvlb5WDpCSJgzYyetOiM8EvWjI9qIK0kiCQaWZLhNb6EK639r1ocxwqy4C60SNoTBI86ty7AOp0ktK3lNo8PmfSrKaUaDGDSoL7Tud2z/LAEwLdKD7JoUW7pIE7nY19m63HVoQdKUav6gSb8R8qd40aGpQnaLD1FReopfZLcFTA/9sW2sqSQUE/DO3mKoxyAbkbX2mnTTg2O5/SsU/mKw8sIggE/KjjTYIbdjx7MBp0xBiYqvIXYU5bUV29B1pHhFlxwrsOABej/APcYMTF/FHMcVRxNXozzpkA814Dpgm9eYRJMwJgV640o7pN/Krk6Z86nTuL8VWUwknrRS21E3HEVW+3Dc/3bUDkUNzuDT/BZhKNBGyTPn0pDhlXpllyPGfMUuSKa2FSpnubkLSnT5n58UsWPDHNaRnDI0a12AJj1FKSgXKDBuJi1LCS4O18luQZUXnkNpPiWoCDtBPltG9df7estPNlLYPeCAD1g8kep+dct7KNqVi8OkkEBxJI5MKHJrt2NSlJKyQOgP61DO36TNOBaZzvBYFSVOCyErSkkERHFupkfWou4UrCCUgAD52v9h86bZqO8dE2T+dF4GFnSBJ5/fvUnM0UZDEoI4/c1cGdZlPAprmGWkEyLG48/1/zReUYAqWggSIkxzBt9ap70L5Jdlnwh1SJgxtx7+dJe1+AbexK3HbnSlKEg6UgAGSTF77DyptjmFsLQtxIElSgUmx4ImLxVOSraXj1YtwBSWgItcrvCbEiRE38q6PbFlVUan+FvZv8A29h1ToUHFqTMj8KU2j/yP0ontXmySUKbbUVnfiLiD5/itQPaHtE5iYKQUITNvxHa5PTyrM47HLVeTPlvtepZLk6HxpRVnucNsPy4poKUPDCp48xyP1pWz2TS+oJaQttZkxICVAG5ncRRuXyZ3uZrQZG1/NC9RQoJieN9h8/tTPI4RqzvxqTsuVkIabSkhB0i4AJV/wCW4/xVWNHdIQVhRJMISZPG8qmtfhsYCoICB58mw3NZHNg2vEuLQSQykla1KKh1hM2ExECp425bYJUlSKcLhAgSt1TZny0Hzg0uzdxSVJCyXGzylJI8rcUC/mjaSDrUCRJEmCd7gyBS3/eokyYn8/KrxizM2gTN8WWtJYJAXa/E7RTjLMzxKm1a2luCQCsLEbW3FZrE4clYWoHQJtwRJqhjHPtq0NrUpskEN7gjj5VbymTsYY3BEnWJQf6VRx6WIq5/tKhQSBqEGCSOQPtNU5lmClI0hpSVEkRx6zFZV1MEjpTKCl0lOKZou02P0lGhZ1RJIPyFZzvlSTNzv51WKkOKoo+VQqikg7LXYSq8cA73NQU1p3PHhA+k15hGjqi0Az7xRGGwgUlalLgiyQB8R9eKDCbf/bGm7BIH+KqOFn4Y9v0qnE44+R/f0qzD4jzPtUNm9JE0tACCn6VQ8yk2KUkem1FDFG/7FRACuo/L9aKs6kLH8jaUZCdJ9aofyBSVagqPben3cGB96GdxJSIO31o+mK8cX8GYxOVruDJBPtVbGWrAgb9YrSJxl/hBteP3vU3ZhJAA85/xR9OhPxIQYTBOocSuRIOpMbyK22Y5i64pvhLm8ifK4FC4TLwNKlXPHt8qOyzEfzkyYgkHqRuPSfcUkmpDpeQvBsyP5fjUjgiI3ER+VB9ou177CkNDDIaMBSTdevkiRECx2BrTZtmaG9CQoBZUJAPHSNqaY3LkKKNaEuJVdOoJOk878c8bVGKSlsrJ2tCDC5yMWy053YbkGwMibzeBUMIVNtAt2X/MCf8AlHhp5gMrSpSghOnTeNhyOBFqtZwgBKTYEzt51JvZWtUc0y/Kn04Z53E6w4op0BSiYsoqULkX1CtF2eBXh0pASnWqJJA8iSeoiKY9o8N3bL+opMIUgSeFXBA52+lL8P2aL+BUwlxIKlJUmRM3JsL3ED51f0pLZDz5ZrVZRoZSkEKJmTb/AIm3zrN4jKAVGB5ep/x+daTLMArC4dKFHWQIsIGomTA6Xihn3gyiSPhkqUdtt/nxUHp6Lx5sBZygIQVKMAc9IoTF6UoI3BHH36UFlX8QWnjGKbUUqVGtOmEi58SB4gIvMn0HLBzBgkaVFSDcHcEcUZwlHoIzUhNhMDiSFp75YJ+HooHa4itFj8mbayt1YUoaUayEkSopuRtzRuGcSlIJgQOtv370P21zlLeBcaBAKxoi4Pj5HtTwfCWTjOP4TOULhbrchO/mLWotSS48o6DCh/KSkC/n50sytkE9wrqYm0z0nc+VPezaH2/5Km5II0OKmEz+9q1vXDGthWdNaE90VQtSJCSU2g9QZpD2daUtZQB/MSDY7x5UT26wq0mFlJ0wQoJCd/S9ZFt06hJPQGTNdGGgNm8xZ1NquZGwJ+dZbFN6krWALQCOR501yzGKU0ERtZSjvHp7V9iiQISmAoEaus+VdHTBLZlgKtwrepaU+deNIvFFZYU954hPA9aqxQh5MaBItIgDehE4TWQE+ck9avZbUsKTyCaLyzLyXUiYB/Pek4co7C3jqMc0yw7ZEdOKjlGG1+KPam6mwBsak2bY/ZU2kC5gT8qJbSQJSbzehEAzH1q3vwARYn6+1K2PRPEYubQCaS4xfI9xVWMxCgT+tDDEFRvRSFbGeWOFVtCiCdyNveLe9MsTiQsgHSAmwSIt5/3H9zSzDKCUE6Umf67gD0G9eMpZWQpEpI/DdSZ6i5P0rmch+0fEPCI6GQJ26WPN6X4xz+YNQmT+5NHs4kG453jf0F9qqzJoqQDt6nny+VJHoZcJ4zMWyAVeKNhAkdJMmaadnu18uhnRBOytx9orAuYoJ8KgBff6VNjNFYZ5DgIVBkjr5fencExFKmd4y5k6VG8n6xQasShFnFQTxzf7UoyXtkw6jWhUXug7ieokx+dc+7Z5+8xilqaOtCyClRJJTaNMTaKlHFbplXkpWbjt1gUO4dpaXBCXEpKugXbxdI39q2ysUxhkpQkpSqIHWBzXCeyWfLfxKGnSNDriFKTaB3WpQJ6yT9Ku/iH2geZx78K1JWQpEzYFIEDqJFUWL4IyyfJ2prEIWoEELH9uw/SqO0WXhaChNtdib1zj+GeOdcWtx8d2ylAvvrUfhCfaui4zMgvTo259vzqGSHl0WjO1YlxXZ3DA6zhgXIg6TCTa9tpMD5c0Hi8SWAQhEzcJTuniLD8qYZrnzSgQXAlwdDcx9qWZIohxSlwpKvhncb2i87+dPV9B6rhl8zxy06SsGVXE/DFI85zsYpYSCQUCAmbK9OhrRfxPxLaWiUklSiEiDEdQRzvXJkOEGRuK0QxpIzzmaRbZJSHEakC4MwoH19q0zfaoBIQk6FC4Qsah7K5rFjPFKSEqAtsdx7jmisKe9b1LSnUk2gQRF6LX2TTHGYpViypJPi0zFYdSCkkEQRvW7wOI16lgQRY2uP1oLNctDiS4B4yfnAoxnXQNC7KM10AiJUbeR9fKjGtWlWoAgm0beZpZgWFBQtAO0+VaFvLlBCSki5v5V0qRyszb7EKIFRwf/VSCJAVJ42vvR2ZM6V+omgsBdwngAk096ErYxwaQVk7AzTHNR3SmlJnnbmAKUYR69xvtT/OHAFsp5HXbipPo6etDPKoQ2Nj9KMttET0MxVDJhI2sPKvkH5fvipPprjwHfMGN/QfuK9DiFgJVCFiQlUkJPkrofP5144kTxPvxf50vKuCJgT5ARc70OnS6LM3SpKyFggg7fnb9mg2HL1p8BjUrPcvXbNhrk6fSBKR6bVRmfZxTTgQqACJSo2SoeStjuL+dMpfDJ+vsCSfDvb1/c0TlQGqLX5B29qKY7PHu1rcgBPoUn0IJH/uhVuFMaGwQI8UXHuBeh6T0iiHK8QekRtzfrP5UY1imiCXVlR5H7vSN3FhSZBM+1z03mKlh9QGomD9RP74oIZgOeYQkaw2UpJhMxJ+nlWPeBSog/u9dDczBMaVK1GYFuSPF5qMc+lYfOBBHv7Xq0GRmgNOIKT4ZHoSPtXrmI1byfVRP3qoJm9QNVpEbYRhMQUHUkwoQUnoQZpm/nzjq9ToSsiTfnakorpXZjskhWDS6AVLdE6jYJvGgb+586WbUdlMUJZHSFGA7YpCAhSIA4ABBjzoxz+IDiAe6aibSbewter19jkt6nCQEp3UbdftH1rE4l4vKgfCCQn+1E7UkVGTuh8kZY1TNfgs8W8nW6ApUyI3vwTzRKc/dCSkm3AM28t5rON4pLQCeBROGdU4bAX6n6zQaFTI9pWFOIDptO9t+nlWUU2RxXRM7SlGFM3KY5sPbmsgjEtrQQZQY23B9OlUjLQklsVCxpz2de0uaVbKv71Tg8Elc6TYcHf161Vj8L3JSQf8Au4n98UW09CJVs35R3akqSAQbK4HlNL8vSFYkyoQUkp6ak7j3n6URleJKkBLkQpI/7h1HpVystTAmQE3TFjI3n2qPB2Kk4RPerSFCyjAq7Cvd0pSIMWIJ86DzjHBnEBQ8SSkT1t+dDZjmGk94ASFDY2iKZoFot7Rgy2u0KBFvKs5hjZQHMfeneaY7vGUmNN9uPWaVZc1Os/2mnXCb2y3CJlaR5j6VplMalJm5nnyFIMtHjAjma0ejStChyDv6Ur6NFaIvPlNwULn+gg2+5PlFTTjLzPr+lJnA2gXdg8HQony6V4y+0dnlHpDfX1WKDRVTo0LDk6yVRCCSN94H50BjHtDYSI1OQT5JGw9zf2FRwCW9DhUtZT4dZ0JFk+M//JzYe4oJ5/CurKlYtxBJ2VhjpA2CZQ8o2H9tSirbA52SXiBGscQFfket4+hrSZVmIToYcSXG3IGgQSFKAAIB+IAqHhBHN6QYHBhGKOHWoKEHUpHSJkzGkiPbzmnqnC0HMQUwuS210ClAlRB6JTb1PlS5GrpAuyWeYYtqSlidLSSQEqOpUkysHdSZkdbbXpQO0WkgOMN4kEQdQg+oWm4+tTwWKSpIbWrQlJltSSZaWdzMzpNpHoeKIKEuKUl5IQ6DdcWP/KPhJ31Dedq5LyqZSLsPZwmHLYWzrH/0qAKx6HZcdY24B3BxrZUmEm/lIItMmfWrWNTTsXTpAve8ndKh6CImna8wafEOhIcPwuGEg8QogQD0VzF+tC630aTkuHO8UwW9JBk7noRM/K33obGvh1WoDj671ssVlzZlOvQtMyhwaVelzf2JrGOYsIFoJ6DYg1eLsn6TFbu+0VCpurk1Crokz0Cuwfw5zppWG7rWlC0EnSqBYjid71yLDiVCjXcCYtNTyJPTNH+fI8b9LZ0r+IPadpLCsO0pK1uWWQZCUj05NcrLxmRb/FWsjSSFA0Rh2ZTIG319OgoRSijsuR5JW9ATRJIm9bDK16ADAB4/fFIR4VABN+f0+lOckbUSSbX+/WhJixQ5zZE4dXWP36VzcLgzzW/7ZYjSwEyBNh/jiuexTYuCZOjPCYwzOgGN60GHfaUCCJFvqPoRWWYbkSk+KLjypxkyRp1Egx84PBoyQIheFwLrLqe7JU1Nuif8VrcTiCoJbAjxXJ4V+YNAYRSdWkKgKiFDYe1Gv4MtKAkKT5m8/wDupvY1Gcx2GErUoCxiBa9AuFRSULAMC3UCtVimQPGk2k260g7RtgQQn4hxTJiSE2KxYLKURBBoTBA3jfirFIkEnehmzCgehqhNMfHC6GW1jeSk0+ww1d0fOs427KVC8BU/OnmSvKUGwkSBqJP2FSZSJisY9qPlVbSyDNMXHWlEhxsoP9TZ580m3yNGZRkKHH0JLqVN6v5kSFhKZJGnqYgHqRT2ktiXYRjCW8MhGynB3ix5W0A//o+3SkQwinCEtgrUowAkXJrS5llT+LxBCEpSoySnUNKAesbJSLSelE/7gzh9OGwq0qWopQ6/BkyQChocDqZvU1KlroBuMvaaffccWHFPKUlKEGyUpMr1q4kBKTG0nzpZjswXiEao0ttLgJFhBmFRvJIqzF4pCXnCuQ2pxwCInu0rUpRj+9Rj0FLsLmEJVKfiAkT1P33qMYvrB62JgD3i72EH6frWnwjZcbQY8SE2PUTsfTj1ikOPTaOuyo+4rd5DHcBKiL23vIH0psr/AFs1YF6F2X5ykAtPgONeSvG31KFcddJt6VZnWA7ppK0qDja9nAITsLKBnSuPwnaLTS7OMF4iUn19tiBXmGeUwCuykLELQq6FjooD3vxSr7Q7FzuYocKWcQSnTIbe5b40qH4m/txWezbAuMuFDohW8gyFA7KB/Ek9ab59lIIL2HlTX40mCtonhf8AUmdl88xzHDYtHdpwuKJ030ObqZJ8tyg8prRBpLRB9M9XoozNMtWwsoWBMAgi6VJOyknkGg4qtik2hcVqcGkFIm9ZvAYcrVA4E/KtCxiQBEKtUshWBerBiTa96GW+EhaUxMH6TVq8VMnyrMvuHUaWKsMnQ+yVvvACYmtXlKYVeLVksgZVFpnfatOgL0kkc+lLPo0TO9vHj3wbmwEwBAv5cVmKedrmCl4K/qTPytSKrw/khLoflSLqVN0wY5PWKi+ooUVJNj9aGadKbpMU8ykNvIUlQ/mDa/xD9RXS1s5b0fYDGgET8JG/IpyrMV94GlSQoSlXUVk8bl6mzTXDY0qbQmIUhQ0r6dR70rS6Mr4alo6kFJTEcGhUshaIPB9qKbxSVwZ338ifype1iCla0k+kbRSAE2MwolQjfalTLMzan2bLBFuaW5Qsa4/qqieibWyvAT4hO8fSnfZzFG6bQmdtzPWk+KTpWQOtqswOLLa1pA+Kw8qDVo5Ome5iyHASPiA+daLL8kP+ncS24JxGnvHDYNMoAkH+5bh25DfnSXJ8MpSjqgN/1c+gHJplmuPLoQlEobbVOgfijZSupB+9JJviEWnR5nnapKdWHw6B3UwrULuHz6J6Ch+zuHaceS4EKQpBSSJCkb73hQO9r7VfmmDBS7CYU60y5JGxBSIHQ2M+tVYBruVtsCNQPePn+4XS36JiT5+lKlHzoZlmZNl0lSS2qbQFQYHB1RcGaFXhCkeJCk3Bki1r77UtbaPci172PrRGXlQSTJbgE+GePSmUXFUmT6SUqxTyJKfQ3IHpv8+tPezmKGjSo+nX9DSI5ioqEaVReVJBvHXemmWPomEoAkSNKo8iIjg0s1+uy+CTjIPxTmowel/3186pxbQ7rcSFQf1qbgmIn3iPnNXJWFsqT+JN56pG48iPqPSop0bJGeQ+pl8LbMHSR5EchQ/EnyNVY7CIxGpxgQtN3Gbz/wA2/wCpPVO48xROZjSpBHmD8qGby/uQHXlqbUYU22izypuFSf8ApJ2OozPArRH7ITRdkWZsra/0mM/6JnungJVh1nkf1Nm2pPuKUZ3lLmGdLbkbSlSTKFpOy0n8STTbEspxMRpRiDeIhL3p/Q55bGlhzNzuhhnBKELJSFDxtnZSQTdIJ3T5U8X8omyGRuQ6PT9+tad7AhRCh9ax2Dc0uJPQ1vGlDSanm07L4dqiWJwSQ0VAWIrna9z611zDsFzDrBF4/wA1yR3c+p+9HA7TFzKmdD7NYOEpEXtWqzPB6WwJuSL81VkmFCm2lclIpjnttFjNZ5y2Xgjmf8QWtKmv+J/KKyFajt7iNbqBeUgz8x+lZetmL+EZMn9M+ovCPRF4Um4P5ULXlO1YidG8hLraVHexpTh9La1hY8O4G0+hozAYsd0id6rzZlCwSRteorpV8Fj2beKUSBXmHzM65PIpRM1NK7yKt5RF2HYrFkkVRhXNKgfOvXY8KhyKpWa6gMcYl0FBjfcUtaWQUkb9a9bX4TIqpWw9aWjjQ43ElMrMJTZDaRxPxnzITF/7qDy1aim9wOfeIrQPYBLoCFfh+hH+bewpM3lKkI8fwkzI50mTHQGw+fSppqgzhoc4bF6UoUr4kpcTq3gatYMf1XsfKkmTPFTms7r7xUdAlCwB8z9KMamPWed+Pv8AY0EI7xyPhQ0sflI8t6SK6KnfQMur7tIHxc8Gi8JiFIv+IoVb2mqHcEt1SQkSEiVHYJBgAkmyRb7xV2ESO9SmQYSRa4IjcGqOqAwXE5o4CQCOlgLUw7L4wrWUrM8iw2NiOPI0nba7zUdlyTHrxRHZ1B79EbnaLmekb700kvJSPTe4nBeEyBI26x6UNleHWpRKbBMalEgJTOxJP0G56U6deABVGqREcCBJB8xMWoDH4d9QSUnwJmEiwFxwOT1561hT+Gb/AOloR53m4w4BYSlSySO9UJCSnhCSPCeZVJvaIrNEFaisknUdRJJKiSZJJNyZ5NOs2bSHVJXZt4CZ/CtMgLHzkjkE0rwktuFpQgjzkdZHrWqNedGa/wBtk8RhdaI5G1McEtjHJ7l6GMSkeB8klK4A8LvPFlccyK8QINC4/LylaXW7kGY6xxQizskPlCbMcC5h3FNupKVpNx+YOxB6itflJ1tpUNwKjmWJQptDeISpTOzbiR/MYJ4H9TZ/oPtRHZzL1MykrSpKrtuJPhWnqOnEjihklcbYML2Oez7+lcE2Nr7VgO1+WdxiVp/Co6k+hvFbdWEVKtImBNL+2OWKxDSH0gakJOoTuLfWkwypl80bRsexwK8MyqItVnaNcqSOal/DJs/6FtShvMegO9QzDxvKgbe88SPtHnUsn9FMfDkXaxwHEriYEAeXUfOk9Ne0jf8A/Y8kCTrIAFAjBuSR3a5G40qkfSt8XUTBLrKa+qS2yJkERvINvWoU4Bhl+MUCE+1MMZiYEC5iCKQJJ4ozCuLII362vSOIfVdBpt5V5TZ3LSRYxE7c0scaKSQd6ZOxU0+HgVavptRWAy8uKKZCI+LVY87AkSbbWqWYYANqIQsOoBgLCSDI3BTfSfvxXWcCJXVicOpQKgklI3MWHvTbJMGVKCFsJWkm5VqSqD0I6Vq8rcT3JbbiBbu3B4hPFzC/UH2pJZKO83wRNYySUjVYiSTaanjX+80i8A6UibcWoMslN1AJKt7k22B+9FvMgQgyPCZvfxXHG8RfzqbSEcrbKmXAtRhUJAge37n3qlnFISXFpRp0ogwTfUQDvtaatwqtC0GAGyQPLeCd/wC41UG1IQ42obAJvzf/AB9aNbDYJmMqhuSQFeFAPhuPiEiJ4npUsrcGqbySE7cdff8AKimmiRqXDUpABUDJA6A+LbmDRuGwjaSSkOPq4kqAEDcIFyR5kelFyVUcLMJla3U61lKEAx3h5I/pj41eQ28qPy/FaFgNNEJIOtxcd4sRzBhCd/CmfU15m2Wv4hUlOwgFSgAEjYJBgJHNqowuRvJPidZTIIEujkG1gaF2tseL3ZrcrbhpKCozAM+Z326GmWEccjSf/XH5UDgMybEJ7xpRB8QTJsY5jqB9a0zaZTYdb/efO9ZJrZuxu1Rz7tmC2QFoGlYlJ8xv73FZlSu8SCme8bEg8qQLx6p+x8q6x2oyEYrDqbT8Y8Tc/wBQsB77VxoIcbci6XEHY2II4v8Au9acLTiZ8yakHN5seU+4/Srk50owkRf981LtJkpacCkRpWAeBpURqKOnp6Gk7uHUk+KR69Kooxasm8jNfg1pfbU2efmPL2Ox6HyqjsVmJYfVh3rtrPiHKVCwWnzj5ik2EdUypLiTIi46jp51q28GheIaeBGhQuft68/Klkkk18CRlUrNo2ylhadR1BWyuCk/vbypBmssurbjwKvHEH9xWwZwKXGtKydCrpPKeZ9PKhsywCFpQr4lNmPLj57V58ZU6Z6Dsb5TDGEbRbwISI8wBSLBOAqUoCxvJufbpWlay8blRJIvP5V4coGm1Fu3YUtHCcZ2hxBfWWyEkLUR4RNjYkxvTHD9tHSA3iQVTfvG1aV/aDSLH4UtuLSpKpC1CSDAgnc8iKqXqKSQG1Da29ejUWjz5Rdj5/IO9WpxnEyVX0OeFRPrMGleJ7PONgl9Kx00pmffahV6VgG4iDHr60/y3OH8P4UupWk/gVcf4rrpCbRnXVaUiEaEqkBUyTG4J43+tTwOXOLJMaAPxGwkeu+9bPGO4bFI0KT3KiSSQBp1eEHzGwuKDdycNoGlYMC1tQPiJ670PegtoH7hfwFKUm2ok79CPWpLaZUshbe8CR+GORV+FwCHCCpeqDJ1boVNo5hUbeR6XFzBkJUdhaQJBvYyTU071ZyWhz/pUWCB4junTp/7iTvSQZfDpCVnSqfCiYtzNGYPJ8QoBSkKkidQukjqCY1e1SxeXFhcKC0nYlSgAdrgxffpXLXyMl9ljGE7iVFZ1WNzYeW9ztPF6b9nsW2tXjQkGYSQd48uKVssGAkjXHX6CYImxoPE8rVAg+FIPO4gDgRM0l2N5sXlIWpNjKokHqPtVjyCVKk3MyTvq629688KVSSFDm8CfWrRjm1LSFHngk+yrD86s+kK0UMFCVSoukgADuwE+3MimONxaEuylPdlSQpSikG6hIO/rU3VwrQRqTb4iCDPI8NtqnmaWSlSUXsiDO8a7AcRJpG9oNaFqniFCFhWr8QSB4p2JNzavXmnlphSp3I8S7e2304pccuWFaxMdUXO/IBsKZ4FhS9KVEpCzGsCFg73B2Jp3SOSAMc0sOHxp02hKr8C21vaouMKEXCeRCyPcTYb8U0zNt0OqU0SlBJ2i3kbSKVv4N8qBAlcG4gnrx+YrotUOk3wsaD2pJJChO5KNWnm4N66RkWcakBJACzEmbGeR+lc3wLDjigmFOK4SkGT8hNEE6CQpOlQN7IXffdP+aSa9FYNxZsHO1iku93Ai8Had7V5j82QolLjaVhUJUCBM7SDEyJrMoLoGswhO8lRSD/2xf2o3LlrdcRfwg/O80lKI0s1oE7TLAcQFkaFNAKHJ0kwoeY3rOraWyrSDrG+0Ag8i5tXSMZkneOiElUAA+l5NWYjsqzA71WkRYIjV6TsP80j/wBcIuiMYtqzm6XNUBIUCeIkT5dTWlyLBuJQW34aSbokwrzhO4o99tbXgZSlodUnUtXuRv6GlRYUlWtKFqcE+JQ524Bv+tU/J65oFI6Szi2y38WkJEadlW4P6eYqvCY1ElJIg29/SsIy88HQ7pB8I1IKk+43EmNjRqsKsr72D4bn1kEc+vzqH4kt2almj5pnTsuelJJM3t6AAfcGmjLwCSYsLn05rCOZ2tgWbKwrY6oAGkW2NDOdq3igpDaEjk6ibWtsPT3rnFh/LBdFP8TuzjjeIL6UlbLvKZJSYuIHz8/KsexhZQtTiFJRaEx4juZgxpFt/oa3jPaZ5MAuQZ8KRcEhMn2t7n0pbjkF9Wt1PeKkAgCdgQFK0xE6leZj5V/JS2Z5ST4I8mwOtKikJAJAuRASQVG53JIG3Q+zVrLmUp+FS7XKUCNt5VsPao4zDXGtIkoUAkadIhWkAWiIvtUMFhd4bQRBUCFSqetgLWiwNH182J5bPWsEO80NoF7QTMaogngbdalictcB1KEecGBYe3tz9aaYTBFpaFKILo6DckbeXO/Typk3iO9ISsIabvCpKyZB0pTNrwZ6R50nvZ3m1YiyxI1BSxMAQYtHANulr1s8kyllxzUhtPd6dKh0nj0pF2ZxCu8jTqQpPi5mNvSnDeYtMOfyguCboHWmW9iq0NnsmZZOsEBsX0TYEcis32ywYeWhaCNK0gKvZKhz9AKYZ0wXwCfAkX0nck9TVeTIDYI0g8EE2VP3oSaTpBUizJct04ZSFaVqIsdPER7is7ieya9SFKVCRZUgSepJBFya3OOYWUKdY+IIjQdhfj2rPYjEKWCVKI0z4Sknm/pT2qO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7" name="Picture 7" descr="C:\Users\User\Desktop\Ló-farkas\letölté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286280" cy="3214710"/>
          </a:xfrm>
          <a:prstGeom prst="rect">
            <a:avLst/>
          </a:prstGeom>
          <a:noFill/>
        </p:spPr>
      </p:pic>
      <p:pic>
        <p:nvPicPr>
          <p:cNvPr id="20490" name="Picture 10" descr="C:\Users\User\Desktop\Ló-farkas\letölté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857652" cy="282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Kölykök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    A </a:t>
            </a:r>
            <a:r>
              <a:rPr lang="hu-HU" sz="2800" dirty="0" smtClean="0"/>
              <a:t>kölykök kezdetben csak anyjuk tejét szopják. Minden jó benne van ami az apróságok megerősödéséhez kell. A kölykök minden tekintetben kisebbek a felnőtteknél. Kisebb a fülük rövidebb az orruk és rövidebb a lábuk is.</a:t>
            </a:r>
          </a:p>
          <a:p>
            <a:endParaRPr lang="hu-HU" sz="2800" dirty="0"/>
          </a:p>
        </p:txBody>
      </p:sp>
      <p:pic>
        <p:nvPicPr>
          <p:cNvPr id="4" name="Kép 3" descr="http://hegyekvandora.hu/images/Farkas-Szurke-farkas-kolykevel_image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18287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Farkaskölykök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14488"/>
            <a:ext cx="9001156" cy="514351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 A </a:t>
            </a:r>
            <a:r>
              <a:rPr lang="hu-HU" dirty="0" smtClean="0"/>
              <a:t>sörényes farkaskölyköknek még sokat kell nőnie hogy ugyanakkorák legyenek mint a szüleik.</a:t>
            </a:r>
            <a:endParaRPr lang="hu-HU" dirty="0"/>
          </a:p>
        </p:txBody>
      </p:sp>
      <p:pic>
        <p:nvPicPr>
          <p:cNvPr id="8194" name="Picture 2" descr="C:\Users\User\Desktop\Ló-farka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8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Ló-farkas\images (9)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71472" y="165990"/>
            <a:ext cx="7929618" cy="6549158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Morgás, vonítás!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214710"/>
            <a:ext cx="8429652" cy="5143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dirty="0" smtClean="0"/>
              <a:t>    A </a:t>
            </a:r>
            <a:r>
              <a:rPr lang="hu-HU" sz="2400" dirty="0" smtClean="0"/>
              <a:t>morgás és ugatás nekünk ugyan nem sokat mond de a kutyáknak és a farkasoknak annál többet. Minden fajnak megvan a saját nyelve amely falkánként is változhat. A farkas falka üvöltése 16 km-re is elhallatszik. A tagok mind csatlakoznak a közös énekhez, a többi falka pedig 300 négyzet km-es körzetben elkerüli őket. Bár a Dingó olyan,  mint egy közönséges kutya de nem ugat soha. Csak üvölt és mindenféle más hangokat ad ki. </a:t>
            </a:r>
            <a:endParaRPr lang="hu-HU" sz="2400" dirty="0"/>
          </a:p>
        </p:txBody>
      </p:sp>
      <p:pic>
        <p:nvPicPr>
          <p:cNvPr id="9220" name="Picture 4" descr="C:\Users\User\Desktop\Ló-farkas\letölté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428892" cy="147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Farkas vezetők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76063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hu-HU" sz="2800" dirty="0" smtClean="0"/>
              <a:t>Étel után kutakodni a farkasok nagy hóban liba sorban vándorolnak . Egymás nyomában lépve könnyebb a haladás a vezetőt pedig rendszeresen váltanak.</a:t>
            </a:r>
          </a:p>
          <a:p>
            <a:pPr algn="ctr"/>
            <a:endParaRPr lang="hu-HU" sz="2800" dirty="0"/>
          </a:p>
        </p:txBody>
      </p:sp>
      <p:pic>
        <p:nvPicPr>
          <p:cNvPr id="10242" name="Picture 2" descr="C:\Users\User\Desktop\Ló-farka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86124"/>
            <a:ext cx="3643338" cy="330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" y="267494"/>
            <a:ext cx="7400948" cy="1399032"/>
          </a:xfrm>
        </p:spPr>
        <p:txBody>
          <a:bodyPr/>
          <a:lstStyle/>
          <a:p>
            <a:r>
              <a:rPr lang="hu-HU" dirty="0" smtClean="0"/>
              <a:t>Táplálkozás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4" y="1785926"/>
            <a:ext cx="4357686" cy="535785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2800" dirty="0" smtClean="0"/>
              <a:t>A vezérkutya nagy lendülettel a menekülő állat torkának vagy orrának ugrik. És addig el nem engedik míg társai nem jönnek a segítségére. A zsákmányejtés után a vadkutya táplálékot visz kölykeinek.</a:t>
            </a:r>
            <a:endParaRPr lang="hu-HU" sz="2800" dirty="0"/>
          </a:p>
        </p:txBody>
      </p:sp>
      <p:pic>
        <p:nvPicPr>
          <p:cNvPr id="4" name="Kép 3" descr="http://hegyekvandora.hu/images/Farkas-Szurke-farkas-falka-vadaszat-kozben_image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3915657" cy="3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Életmódja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03390"/>
            <a:ext cx="8229600" cy="488319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hu-HU" dirty="0" smtClean="0"/>
              <a:t>A farkas főleg rendkívül szervezett szociális csoportokban, falkákban él. A falka kommunikációjának elhíresült módja az úgynevezett farkasüvöltés: a farkasok kórusban „énekelnek”:</a:t>
            </a:r>
          </a:p>
          <a:p>
            <a:pPr lvl="0"/>
            <a:r>
              <a:rPr lang="hu-HU" dirty="0" smtClean="0"/>
              <a:t>összetartozásuk erősítése érdekében,</a:t>
            </a:r>
          </a:p>
          <a:p>
            <a:pPr lvl="0"/>
            <a:r>
              <a:rPr lang="hu-HU" dirty="0" smtClean="0"/>
              <a:t>aktivitásuk szinkronizálását segítendő és</a:t>
            </a:r>
          </a:p>
          <a:p>
            <a:pPr lvl="0"/>
            <a:r>
              <a:rPr lang="hu-HU" dirty="0" smtClean="0"/>
              <a:t>annak jelzésére, hogy a terület az övék.</a:t>
            </a:r>
          </a:p>
          <a:p>
            <a:r>
              <a:rPr lang="hu-HU" dirty="0" smtClean="0"/>
              <a:t>Testbeszédében nagy szerepet kap a hosszú, bozontos farok.</a:t>
            </a:r>
          </a:p>
          <a:p>
            <a:endParaRPr lang="hu-HU" dirty="0"/>
          </a:p>
        </p:txBody>
      </p:sp>
      <p:pic>
        <p:nvPicPr>
          <p:cNvPr id="4" name="Kép 3" descr="http://upload.wikimedia.org/wikipedia/commons/thumb/2/23/Canis_lupus.jpg/220px-Canis_lupu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4526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" y="-142900"/>
            <a:ext cx="8229600" cy="1399032"/>
          </a:xfrm>
        </p:spPr>
        <p:txBody>
          <a:bodyPr/>
          <a:lstStyle/>
          <a:p>
            <a:r>
              <a:rPr lang="hu-HU" dirty="0" smtClean="0"/>
              <a:t>A falka működése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 falka együttműködésének két, ellentétesen motiváló alapja:</a:t>
            </a:r>
          </a:p>
          <a:p>
            <a:pPr lvl="0"/>
            <a:r>
              <a:rPr lang="hu-HU" dirty="0" smtClean="0"/>
              <a:t>az állandó rivalizálással kialakított rangsor és</a:t>
            </a:r>
          </a:p>
          <a:p>
            <a:pPr lvl="0"/>
            <a:r>
              <a:rPr lang="hu-HU" dirty="0" smtClean="0"/>
              <a:t>az egymást régóta ismerő tagok erős, kölcsönös kötődése.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>
              <a:buNone/>
            </a:pPr>
            <a:r>
              <a:rPr lang="hu-HU" dirty="0" smtClean="0"/>
              <a:t>Az együttműködés megköveteli:</a:t>
            </a:r>
          </a:p>
          <a:p>
            <a:pPr lvl="0"/>
            <a:r>
              <a:rPr lang="hu-HU" dirty="0" smtClean="0"/>
              <a:t>a fejlett szociális intelligenciát,</a:t>
            </a:r>
          </a:p>
          <a:p>
            <a:pPr lvl="0"/>
            <a:r>
              <a:rPr lang="hu-HU" dirty="0" smtClean="0"/>
              <a:t>a jó problémamegoldó képességet és</a:t>
            </a:r>
          </a:p>
          <a:p>
            <a:pPr lvl="0"/>
            <a:r>
              <a:rPr lang="hu-HU" dirty="0" smtClean="0"/>
              <a:t>a képlékeny, a körülményekhez alkalmazkodó viselkedést.</a:t>
            </a:r>
          </a:p>
          <a:p>
            <a:endParaRPr lang="hu-HU" dirty="0"/>
          </a:p>
        </p:txBody>
      </p:sp>
      <p:pic>
        <p:nvPicPr>
          <p:cNvPr id="35842" name="Picture 2" descr="C:\Users\User\Desktop\Ló-farka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00038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r>
              <a:rPr lang="hu-HU" dirty="0" smtClean="0"/>
              <a:t>Rokonság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66" y="1571612"/>
            <a:ext cx="8786842" cy="235745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u-HU" sz="2400" dirty="0" smtClean="0"/>
              <a:t>A házi kutya a farkasoktól származik. A farkas már a kőkorszaki vadászatok idején ez ember kísérője volt. Később évezredek alatt az ember mellé szegődött. Vannak olyan kutyafélék amelyek visszatérnek a vadélethez.</a:t>
            </a:r>
          </a:p>
        </p:txBody>
      </p:sp>
      <p:pic>
        <p:nvPicPr>
          <p:cNvPr id="3074" name="Picture 2" descr="C:\Users\User\Desktop\Ló-farka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279070" cy="320517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00034" y="375174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indiai pária kutyák faluk körül kószálnak de nem tartoznak senkihez, és úgy élnek, szaporodnak, akár a vadállatok. 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 descr="http://hegyekvandora.hu/images/370_farkas-p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Magyarországon is újra él pár falka, de valószínűleg ezek csak áttévedtek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farkasokról általában</a:t>
            </a:r>
            <a:endParaRPr lang="hu-HU" sz="4400" dirty="0"/>
          </a:p>
        </p:txBody>
      </p:sp>
      <p:pic>
        <p:nvPicPr>
          <p:cNvPr id="5" name="Kép 4" descr="http://hegyekvandora.hu/images/Farkas-Szurke-farkas-falka_image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000660" cy="36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ttp://hegyekvandora.hu/images/farkas-nyomok_width.jpg"/>
          <p:cNvPicPr/>
          <p:nvPr/>
        </p:nvPicPr>
        <p:blipFill>
          <a:blip r:embed="rId2" cstate="print">
            <a:lum bright="-30000" contrast="-40000"/>
          </a:blip>
          <a:srcRect l="-1689"/>
          <a:stretch>
            <a:fillRect/>
          </a:stretch>
        </p:blipFill>
        <p:spPr bwMode="auto">
          <a:xfrm>
            <a:off x="-214346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A farkasokról általában</a:t>
            </a: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nőstények testtömege átlagosan 40 kg (</a:t>
            </a:r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12–55 kg)</a:t>
            </a:r>
            <a:endParaRPr lang="hu-HU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hímek átlagosan 50 kg (15–80 kg)</a:t>
            </a:r>
          </a:p>
          <a:p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Lassabban futva 15–20 percig képes üldözni zsákmányát.</a:t>
            </a:r>
          </a:p>
          <a:p>
            <a:pPr lvl="0"/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megfelelő a szél iránya, akár 2–</a:t>
            </a:r>
            <a:r>
              <a:rPr lang="hu-H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 km-ről is megérzi a préda szagát.</a:t>
            </a:r>
          </a:p>
          <a:p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legintelligensebb ragadozók egyike. </a:t>
            </a:r>
          </a:p>
          <a:p>
            <a:r>
              <a:rPr lang="hu-H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a problémamegoldó képessége és a körülményekhez alkalmazkodóan képes viselkedni.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farkas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3214686"/>
            <a:ext cx="8401080" cy="333214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legkisebbek az Arab-félszigeten élő (élt?), a legnagyobbak az észak-amerikai farkasok. </a:t>
            </a:r>
          </a:p>
          <a:p>
            <a:r>
              <a:rPr lang="hu-HU" sz="2400" dirty="0" smtClean="0"/>
              <a:t>Testhossza 1,0–1,6 m, amihez hozzájön még a 40–50 cm-es farok.</a:t>
            </a:r>
          </a:p>
          <a:p>
            <a:r>
              <a:rPr lang="hu-HU" sz="2400" dirty="0" smtClean="0"/>
              <a:t>Szőrzete élőhelyétől függően a fehértől a mélyfeketéig változik;</a:t>
            </a:r>
            <a:br>
              <a:rPr lang="hu-HU" sz="2400" dirty="0" smtClean="0"/>
            </a:br>
            <a:r>
              <a:rPr lang="hu-HU" sz="2400" dirty="0" smtClean="0"/>
              <a:t>Európában általában szürkésbarna. Egy alomban előfordulhat akár minden színárnyalatból is kölyök.</a:t>
            </a:r>
          </a:p>
          <a:p>
            <a:endParaRPr lang="hu-HU" sz="2400" dirty="0"/>
          </a:p>
        </p:txBody>
      </p:sp>
      <p:pic>
        <p:nvPicPr>
          <p:cNvPr id="34818" name="Picture 2" descr="C:\Users\User\Desktop\Ló-farkas\letölté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3571900" cy="282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szürke farkas</a:t>
            </a:r>
            <a:r>
              <a:rPr lang="hu-HU" dirty="0" smtClean="0"/>
              <a:t> 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4757742" cy="4572000"/>
          </a:xfrm>
        </p:spPr>
        <p:txBody>
          <a:bodyPr/>
          <a:lstStyle/>
          <a:p>
            <a:r>
              <a:rPr lang="hu-H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Tudományos név: </a:t>
            </a:r>
            <a:r>
              <a:rPr lang="hu-H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Canis</a:t>
            </a:r>
            <a:r>
              <a:rPr lang="hu-H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u-HU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lupus</a:t>
            </a:r>
            <a:r>
              <a:rPr lang="hu-H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2" tooltip="Carl von Linné"/>
              </a:rPr>
              <a:t>Linnaeus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 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 tooltip="1758"/>
              </a:rPr>
              <a:t>1758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hu-HU" dirty="0" smtClean="0">
                <a:hlinkClick r:id="rId4" tooltip="Kutyafélék"/>
              </a:rPr>
              <a:t>Kutyafélék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Canidae</a:t>
            </a:r>
            <a:r>
              <a:rPr lang="hu-HU" i="1" dirty="0" smtClean="0"/>
              <a:t>)családja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Szürke farkas">
            <a:hlinkClick r:id="rId5" tooltip="&quot;Szürke farkas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464587"/>
            <a:ext cx="3286148" cy="4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Besorolása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hu-HU" dirty="0" smtClean="0"/>
              <a:t>Tágabb értelemben farkasnak neveznek a </a:t>
            </a:r>
            <a:r>
              <a:rPr lang="hu-HU" dirty="0" smtClean="0">
                <a:hlinkClick r:id="rId2" tooltip="Kutyafélék"/>
              </a:rPr>
              <a:t>kutyafélék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Canidae</a:t>
            </a:r>
            <a:r>
              <a:rPr lang="hu-HU" i="1" dirty="0" smtClean="0"/>
              <a:t>)</a:t>
            </a:r>
            <a:r>
              <a:rPr lang="hu-HU" dirty="0" smtClean="0"/>
              <a:t> családján belül több más fajt is:</a:t>
            </a:r>
          </a:p>
          <a:p>
            <a:pPr>
              <a:buNone/>
            </a:pPr>
            <a:r>
              <a:rPr lang="hu-HU" dirty="0" smtClean="0"/>
              <a:t>        -  ezek a prérifarkas 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latrans</a:t>
            </a:r>
            <a:r>
              <a:rPr lang="hu-HU" i="1" dirty="0" smtClean="0"/>
              <a:t>)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   - a vörös farkas vagy rőt farkas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  </a:t>
            </a:r>
            <a:r>
              <a:rPr lang="hu-HU" i="1" dirty="0" err="1" smtClean="0"/>
              <a:t>rufus</a:t>
            </a:r>
            <a:r>
              <a:rPr lang="hu-HU" i="1" dirty="0" smtClean="0"/>
              <a:t>)</a:t>
            </a:r>
            <a:r>
              <a:rPr lang="hu-HU" dirty="0" smtClean="0"/>
              <a:t> és </a:t>
            </a:r>
            <a:br>
              <a:rPr lang="hu-HU" dirty="0" smtClean="0"/>
            </a:br>
            <a:r>
              <a:rPr lang="hu-HU" dirty="0" smtClean="0"/>
              <a:t>    - a sörényes farkas </a:t>
            </a:r>
            <a:r>
              <a:rPr lang="hu-HU" i="1" dirty="0" smtClean="0"/>
              <a:t>(</a:t>
            </a:r>
            <a:r>
              <a:rPr lang="hu-HU" i="1" dirty="0" err="1" smtClean="0"/>
              <a:t>Chrysocyon</a:t>
            </a:r>
            <a:r>
              <a:rPr lang="hu-HU" i="1" dirty="0" smtClean="0"/>
              <a:t> </a:t>
            </a:r>
            <a:r>
              <a:rPr lang="hu-HU" i="1" dirty="0" err="1" smtClean="0"/>
              <a:t>brachyurus</a:t>
            </a:r>
            <a:r>
              <a:rPr lang="hu-HU" i="1" dirty="0" smtClean="0"/>
              <a:t>).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Alfaja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dirty="0" smtClean="0">
                <a:hlinkClick r:id="rId2" tooltip="Közönséges farkas"/>
              </a:rPr>
              <a:t>közönséges farkas</a:t>
            </a:r>
            <a:r>
              <a:rPr lang="hu-HU" dirty="0" smtClean="0"/>
              <a:t> vagy európai farkas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3" tooltip="Kutya"/>
              </a:rPr>
              <a:t>kutya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familiaris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4" tooltip="Dingó"/>
              </a:rPr>
              <a:t>dingó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dingo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5" tooltip="Alaszkai fehér farkas"/>
              </a:rPr>
              <a:t>alaszkai fehér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tundrarum)</a:t>
            </a:r>
            <a:endParaRPr lang="hu-HU" dirty="0" smtClean="0"/>
          </a:p>
          <a:p>
            <a:pPr lvl="0"/>
            <a:r>
              <a:rPr lang="hu-HU" dirty="0" err="1" smtClean="0">
                <a:hlinkClick r:id="rId6" tooltip="Alexander-szigeti farkas"/>
              </a:rPr>
              <a:t>alexander-szigeti</a:t>
            </a:r>
            <a:r>
              <a:rPr lang="hu-HU" dirty="0" smtClean="0">
                <a:hlinkClick r:id="rId6" tooltip="Alexander-szigeti farkas"/>
              </a:rPr>
              <a:t>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ligoni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7" tooltip="Arab farkas"/>
              </a:rPr>
              <a:t>arab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arabs)</a:t>
            </a:r>
            <a:endParaRPr lang="hu-HU" dirty="0" smtClean="0"/>
          </a:p>
          <a:p>
            <a:pPr lvl="0"/>
            <a:r>
              <a:rPr lang="hu-HU" dirty="0" smtClean="0">
                <a:hlinkClick r:id="rId8" tooltip="Baffin-szigeti tundrafarkas"/>
              </a:rPr>
              <a:t>Baffin-szigeti tundrafarkas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manningi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err="1" smtClean="0">
                <a:hlinkClick r:id="rId9" tooltip="Banks-szigeti farkas"/>
              </a:rPr>
              <a:t>banks-szigeti</a:t>
            </a:r>
            <a:r>
              <a:rPr lang="hu-HU" dirty="0" smtClean="0">
                <a:hlinkClick r:id="rId9" tooltip="Banks-szigeti farkas"/>
              </a:rPr>
              <a:t>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bernardi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10" tooltip="Belső-alaszkai farkas"/>
              </a:rPr>
              <a:t>belső-alaszkai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pambasileus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smtClean="0">
                <a:hlinkClick r:id="rId11" tooltip="Brit-kolumbiai farkas"/>
              </a:rPr>
              <a:t>brit-kolumbiai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columbianus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err="1" smtClean="0">
                <a:hlinkClick r:id="rId12" tooltip="Buffalo farkas"/>
              </a:rPr>
              <a:t>buffalo</a:t>
            </a:r>
            <a:r>
              <a:rPr lang="hu-HU" dirty="0" smtClean="0">
                <a:hlinkClick r:id="rId12" tooltip="Buffalo farkas"/>
              </a:rPr>
              <a:t>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nubilus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err="1" smtClean="0">
                <a:hlinkClick r:id="rId13" tooltip="Dél-sziklás-hegységi farkas"/>
              </a:rPr>
              <a:t>dél-sziklás-hegységi</a:t>
            </a:r>
            <a:r>
              <a:rPr lang="hu-HU" dirty="0" smtClean="0">
                <a:hlinkClick r:id="rId13" tooltip="Dél-sziklás-hegységi farkas"/>
              </a:rPr>
              <a:t>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youngi</a:t>
            </a:r>
            <a:r>
              <a:rPr lang="hu-HU" i="1" dirty="0" smtClean="0"/>
              <a:t>)</a:t>
            </a:r>
            <a:r>
              <a:rPr lang="hu-HU" dirty="0" smtClean="0"/>
              <a:t> – kihalt</a:t>
            </a:r>
          </a:p>
          <a:p>
            <a:pPr lvl="0"/>
            <a:r>
              <a:rPr lang="hu-HU" dirty="0" smtClean="0">
                <a:hlinkClick r:id="rId14" tooltip="Egyiptomi farkas"/>
              </a:rPr>
              <a:t>egyiptomi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lupaster</a:t>
            </a:r>
            <a:r>
              <a:rPr lang="hu-HU" i="1" dirty="0" smtClean="0"/>
              <a:t>)</a:t>
            </a:r>
            <a:endParaRPr lang="hu-HU" dirty="0" smtClean="0"/>
          </a:p>
          <a:p>
            <a:pPr lvl="0"/>
            <a:r>
              <a:rPr lang="hu-HU" dirty="0" err="1" smtClean="0">
                <a:hlinkClick r:id="rId15" tooltip="Észak-sziklás-hegységi farkas"/>
              </a:rPr>
              <a:t>észak-sziklás-hegységi</a:t>
            </a:r>
            <a:r>
              <a:rPr lang="hu-HU" dirty="0" smtClean="0">
                <a:hlinkClick r:id="rId15" tooltip="Észak-sziklás-hegységi farkas"/>
              </a:rPr>
              <a:t> farkas</a:t>
            </a:r>
            <a:r>
              <a:rPr lang="hu-HU" dirty="0" smtClean="0"/>
              <a:t> </a:t>
            </a:r>
            <a:r>
              <a:rPr lang="hu-HU" i="1" dirty="0" smtClean="0"/>
              <a:t>(</a:t>
            </a:r>
            <a:r>
              <a:rPr lang="hu-HU" i="1" dirty="0" err="1" smtClean="0"/>
              <a:t>Canis</a:t>
            </a:r>
            <a:r>
              <a:rPr lang="hu-HU" i="1" dirty="0" smtClean="0"/>
              <a:t> </a:t>
            </a:r>
            <a:r>
              <a:rPr lang="hu-HU" i="1" dirty="0" err="1" smtClean="0"/>
              <a:t>lupus</a:t>
            </a:r>
            <a:r>
              <a:rPr lang="hu-HU" i="1" dirty="0" smtClean="0"/>
              <a:t> </a:t>
            </a:r>
            <a:r>
              <a:rPr lang="hu-HU" i="1" dirty="0" err="1" smtClean="0"/>
              <a:t>irremotus</a:t>
            </a:r>
            <a:r>
              <a:rPr lang="hu-HU" i="1" dirty="0" smtClean="0"/>
              <a:t>)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209</TotalTime>
  <Words>888</Words>
  <Application>Microsoft Office PowerPoint</Application>
  <PresentationFormat>Diavetítés a képernyőre (4:3 oldalarány)</PresentationFormat>
  <Paragraphs>92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Lendület</vt:lpstr>
      <vt:lpstr>Herter Laura</vt:lpstr>
      <vt:lpstr>Az én véleményem a farkasokról!</vt:lpstr>
      <vt:lpstr>Rokonság</vt:lpstr>
      <vt:lpstr>A farkasokról általában</vt:lpstr>
      <vt:lpstr>A farkasokról általában</vt:lpstr>
      <vt:lpstr>A farkas</vt:lpstr>
      <vt:lpstr>A szürke farkas </vt:lpstr>
      <vt:lpstr>Besorolása</vt:lpstr>
      <vt:lpstr>Néhány Alfaja</vt:lpstr>
      <vt:lpstr>Farkasból → kutya</vt:lpstr>
      <vt:lpstr>Elterjedési területe</vt:lpstr>
      <vt:lpstr>Elterjedésük</vt:lpstr>
      <vt:lpstr>Sebessége</vt:lpstr>
      <vt:lpstr>…a farkasüvöltés</vt:lpstr>
      <vt:lpstr>15. dia</vt:lpstr>
      <vt:lpstr>Kutyák életkora </vt:lpstr>
      <vt:lpstr>Kutyák életkora </vt:lpstr>
      <vt:lpstr>Kutyák életkora </vt:lpstr>
      <vt:lpstr>Befészkelték magukat hozzánk a farkasok</vt:lpstr>
      <vt:lpstr>Farkasok nyomai</vt:lpstr>
      <vt:lpstr>21. dia</vt:lpstr>
      <vt:lpstr>Kölykök</vt:lpstr>
      <vt:lpstr>Kölykök</vt:lpstr>
      <vt:lpstr>Farkaskölykök</vt:lpstr>
      <vt:lpstr>Morgás, vonítás!</vt:lpstr>
      <vt:lpstr>Farkas vezetők</vt:lpstr>
      <vt:lpstr>Táplálkozás</vt:lpstr>
      <vt:lpstr>Életmódja</vt:lpstr>
      <vt:lpstr>A falka működése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Herter Laura</dc:title>
  <dc:creator>User</dc:creator>
  <cp:lastModifiedBy>User</cp:lastModifiedBy>
  <cp:revision>28</cp:revision>
  <dcterms:created xsi:type="dcterms:W3CDTF">2014-04-01T12:25:07Z</dcterms:created>
  <dcterms:modified xsi:type="dcterms:W3CDTF">2014-04-25T14:27:05Z</dcterms:modified>
</cp:coreProperties>
</file>