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4" r:id="rId3"/>
    <p:sldId id="265" r:id="rId4"/>
    <p:sldId id="260" r:id="rId5"/>
    <p:sldId id="261" r:id="rId6"/>
    <p:sldId id="263" r:id="rId7"/>
    <p:sldId id="262" r:id="rId8"/>
    <p:sldId id="258" r:id="rId9"/>
    <p:sldId id="268" r:id="rId10"/>
    <p:sldId id="267" r:id="rId11"/>
    <p:sldId id="272" r:id="rId12"/>
    <p:sldId id="271" r:id="rId13"/>
    <p:sldId id="266" r:id="rId14"/>
    <p:sldId id="273" r:id="rId1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4" autoAdjust="0"/>
    <p:restoredTop sz="94638" autoAdjust="0"/>
  </p:normalViewPr>
  <p:slideViewPr>
    <p:cSldViewPr>
      <p:cViewPr varScale="1">
        <p:scale>
          <a:sx n="48" d="100"/>
          <a:sy n="48" d="100"/>
        </p:scale>
        <p:origin x="-6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A3CB1-EE5A-4EEF-9617-5B2749CABD86}" type="datetimeFigureOut">
              <a:rPr lang="hu-HU" smtClean="0"/>
              <a:pPr/>
              <a:t>2014.04.24.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E71D0-DFB4-4F0C-9E29-F240416D5E6B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sz="5300" dirty="0" err="1" smtClean="0"/>
              <a:t>Bozsányi</a:t>
            </a:r>
            <a:r>
              <a:rPr lang="hu-HU" sz="5300" dirty="0" smtClean="0"/>
              <a:t> Amanda Melinda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sz="6000" dirty="0" smtClean="0"/>
              <a:t>Ékszerek</a:t>
            </a:r>
            <a:endParaRPr lang="hu-HU" sz="6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TROPÁZ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64087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     </a:t>
            </a:r>
            <a:r>
              <a:rPr lang="hu-HU" sz="3300" dirty="0" smtClean="0"/>
              <a:t>Régen tévedésből sokféle színes követ, többnyire a sárgákat, sárgásbarnákat, de a kékeket és a zöldeket is topáznak hittek. A rózsaszínű topáz és a vöröses narancsszínű a legértékesebb, de ez igen ritka is. A legsűrűbben előforduló a sárga és ennek kissé vöröses árnyalata. A színét a vas és a króm határozza meg. Mivel igen könnyen hasad, nagyon elővigyázatosan kell kezelni csiszoláskor és foglaláskor. Nevét feltehetőleg első lelőhelyéről kaphatta (régi nevén </a:t>
            </a:r>
            <a:r>
              <a:rPr lang="hu-HU" sz="3300" dirty="0" err="1" smtClean="0"/>
              <a:t>Topazos</a:t>
            </a:r>
            <a:r>
              <a:rPr lang="hu-HU" sz="3300" dirty="0" smtClean="0"/>
              <a:t> nevű sziget). Némely lelőhelyen talált sárgásbarna változatok a fényében kifakulhatnak. A színes kövek esetén a lépcsős és az ollós csiszolás a legelterjedtebb, a színteleneknél viszont a briliánscsiszolás. Ha valamilyen zavaró zárványt tartalmaz, akkor </a:t>
            </a:r>
            <a:r>
              <a:rPr lang="hu-HU" sz="3300" dirty="0" err="1" smtClean="0"/>
              <a:t>cabochonra</a:t>
            </a:r>
            <a:r>
              <a:rPr lang="hu-HU" sz="3300" dirty="0" smtClean="0"/>
              <a:t> csiszolják általában. Némely lelőhelyen talált sárga topázokat hevítéssel rózsaszínűvé, kékké, vagy színtelenné lehet változtatni. Ezek ezután szabad szemmel szinte megkülönböztethetetlenek az akvamarintól. Mivel sokáig a </a:t>
            </a:r>
            <a:r>
              <a:rPr lang="hu-HU" sz="3300" dirty="0" err="1" smtClean="0"/>
              <a:t>citrint</a:t>
            </a:r>
            <a:r>
              <a:rPr lang="hu-HU" sz="3300" dirty="0" smtClean="0"/>
              <a:t> és a sárgára változtatott ametiszt is topáznak nevezték, a valódi topázt a hozzáértő kereskedők nemes topáznak hívják.</a:t>
            </a:r>
            <a:endParaRPr lang="hu-HU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BOROSTYÁN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     A borostyán ősvilági fenyőfák </a:t>
            </a:r>
            <a:r>
              <a:rPr lang="hu-HU" dirty="0" err="1" smtClean="0"/>
              <a:t>fossil</a:t>
            </a:r>
            <a:r>
              <a:rPr lang="hu-HU" dirty="0" smtClean="0"/>
              <a:t> gyantája, színe opálos-fehér, az áttetszőké méz-sárga, barnásvörös, vagy jácintpíros. Szicília szigetén világos, sőt sötétkék darabokat is találnak. </a:t>
            </a:r>
            <a:r>
              <a:rPr lang="en-US" dirty="0" smtClean="0"/>
              <a:t>A </a:t>
            </a:r>
            <a:r>
              <a:rPr lang="en-US" dirty="0" err="1" smtClean="0"/>
              <a:t>borostyán</a:t>
            </a:r>
            <a:r>
              <a:rPr lang="en-US" dirty="0" smtClean="0"/>
              <a:t> </a:t>
            </a:r>
            <a:r>
              <a:rPr lang="en-US" dirty="0" err="1" smtClean="0"/>
              <a:t>leggyakoribb</a:t>
            </a:r>
            <a:r>
              <a:rPr lang="en-US" dirty="0" smtClean="0"/>
              <a:t> </a:t>
            </a:r>
            <a:r>
              <a:rPr lang="en-US" dirty="0" err="1" smtClean="0"/>
              <a:t>lelőhelye</a:t>
            </a:r>
            <a:r>
              <a:rPr lang="en-US" dirty="0" smtClean="0"/>
              <a:t> a </a:t>
            </a:r>
            <a:r>
              <a:rPr lang="en-US" dirty="0" err="1" smtClean="0"/>
              <a:t>Keleti</a:t>
            </a:r>
            <a:r>
              <a:rPr lang="en-US" dirty="0" smtClean="0"/>
              <a:t> </a:t>
            </a:r>
            <a:r>
              <a:rPr lang="en-US" dirty="0" err="1" smtClean="0"/>
              <a:t>tenger</a:t>
            </a:r>
            <a:r>
              <a:rPr lang="en-US" dirty="0" smtClean="0"/>
              <a:t> </a:t>
            </a:r>
            <a:r>
              <a:rPr lang="en-US" dirty="0" err="1" smtClean="0"/>
              <a:t>partja</a:t>
            </a:r>
            <a:r>
              <a:rPr lang="en-US" dirty="0" smtClean="0"/>
              <a:t>. </a:t>
            </a:r>
            <a:r>
              <a:rPr lang="en-US" dirty="0" err="1" smtClean="0"/>
              <a:t>Romániában</a:t>
            </a:r>
            <a:r>
              <a:rPr lang="en-US" dirty="0" smtClean="0"/>
              <a:t> </a:t>
            </a:r>
            <a:r>
              <a:rPr lang="en-US" dirty="0" err="1" smtClean="0"/>
              <a:t>fekete</a:t>
            </a:r>
            <a:r>
              <a:rPr lang="en-US" dirty="0" smtClean="0"/>
              <a:t> </a:t>
            </a:r>
            <a:r>
              <a:rPr lang="hu-HU" dirty="0" smtClean="0"/>
              <a:t>borostyán</a:t>
            </a:r>
            <a:r>
              <a:rPr lang="en-US" dirty="0" smtClean="0"/>
              <a:t>t is </a:t>
            </a:r>
            <a:r>
              <a:rPr lang="en-US" dirty="0" err="1" smtClean="0"/>
              <a:t>találnak</a:t>
            </a:r>
            <a:r>
              <a:rPr lang="en-US" dirty="0" smtClean="0"/>
              <a:t>. </a:t>
            </a:r>
            <a:r>
              <a:rPr lang="en-US" dirty="0" err="1" smtClean="0"/>
              <a:t>Már</a:t>
            </a:r>
            <a:r>
              <a:rPr lang="en-US" dirty="0" smtClean="0"/>
              <a:t> a </a:t>
            </a:r>
            <a:r>
              <a:rPr lang="en-US" dirty="0" err="1" smtClean="0"/>
              <a:t>régiek</a:t>
            </a:r>
            <a:r>
              <a:rPr lang="en-US" dirty="0" smtClean="0"/>
              <a:t> is </a:t>
            </a:r>
            <a:r>
              <a:rPr lang="en-US" dirty="0" err="1" smtClean="0"/>
              <a:t>ismerték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sokra</a:t>
            </a:r>
            <a:r>
              <a:rPr lang="en-US" dirty="0" smtClean="0"/>
              <a:t> </a:t>
            </a:r>
            <a:r>
              <a:rPr lang="en-US" dirty="0" err="1" smtClean="0"/>
              <a:t>becsülték</a:t>
            </a:r>
            <a:r>
              <a:rPr lang="en-US" dirty="0" smtClean="0"/>
              <a:t>, a </a:t>
            </a:r>
            <a:r>
              <a:rPr lang="en-US" dirty="0" err="1" smtClean="0"/>
              <a:t>görögök</a:t>
            </a:r>
            <a:r>
              <a:rPr lang="en-US" dirty="0" smtClean="0"/>
              <a:t> </a:t>
            </a:r>
            <a:r>
              <a:rPr lang="en-US" dirty="0" err="1" smtClean="0"/>
              <a:t>elektronnak</a:t>
            </a:r>
            <a:r>
              <a:rPr lang="en-US" dirty="0" smtClean="0"/>
              <a:t> </a:t>
            </a:r>
            <a:r>
              <a:rPr lang="en-US" dirty="0" err="1" smtClean="0"/>
              <a:t>nevezték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esztergályozással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faragással</a:t>
            </a:r>
            <a:r>
              <a:rPr lang="en-US" dirty="0" smtClean="0"/>
              <a:t> </a:t>
            </a:r>
            <a:r>
              <a:rPr lang="en-US" dirty="0" err="1" smtClean="0"/>
              <a:t>ékszereket</a:t>
            </a:r>
            <a:r>
              <a:rPr lang="en-US" dirty="0" smtClean="0"/>
              <a:t>, </a:t>
            </a:r>
            <a:r>
              <a:rPr lang="en-US" dirty="0" err="1" smtClean="0"/>
              <a:t>apró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nagyobb</a:t>
            </a:r>
            <a:r>
              <a:rPr lang="en-US" dirty="0" smtClean="0"/>
              <a:t> </a:t>
            </a:r>
            <a:r>
              <a:rPr lang="en-US" dirty="0" err="1" smtClean="0"/>
              <a:t>dísztárgyakat</a:t>
            </a:r>
            <a:r>
              <a:rPr lang="en-US" dirty="0" smtClean="0"/>
              <a:t> </a:t>
            </a:r>
            <a:r>
              <a:rPr lang="en-US" dirty="0" err="1" smtClean="0"/>
              <a:t>készítettek</a:t>
            </a:r>
            <a:r>
              <a:rPr lang="en-US" dirty="0" smtClean="0"/>
              <a:t> </a:t>
            </a:r>
            <a:r>
              <a:rPr lang="en-US" dirty="0" err="1" smtClean="0"/>
              <a:t>belőle</a:t>
            </a:r>
            <a:r>
              <a:rPr lang="en-US" dirty="0" smtClean="0"/>
              <a:t>. </a:t>
            </a:r>
            <a:r>
              <a:rPr lang="hu-HU" dirty="0" smtClean="0"/>
              <a:t>Manapság</a:t>
            </a:r>
            <a:r>
              <a:rPr lang="en-US" dirty="0" smtClean="0"/>
              <a:t> </a:t>
            </a:r>
            <a:r>
              <a:rPr lang="en-US" dirty="0" err="1" smtClean="0"/>
              <a:t>gyöngyöket</a:t>
            </a:r>
            <a:r>
              <a:rPr lang="en-US" dirty="0" smtClean="0"/>
              <a:t> </a:t>
            </a:r>
            <a:r>
              <a:rPr lang="en-US" dirty="0" err="1" smtClean="0"/>
              <a:t>állítanak</a:t>
            </a:r>
            <a:r>
              <a:rPr lang="en-US" dirty="0" smtClean="0"/>
              <a:t> </a:t>
            </a:r>
            <a:r>
              <a:rPr lang="en-US" dirty="0" err="1" smtClean="0"/>
              <a:t>elő</a:t>
            </a:r>
            <a:r>
              <a:rPr lang="en-US" dirty="0" smtClean="0"/>
              <a:t> </a:t>
            </a:r>
            <a:r>
              <a:rPr lang="en-US" dirty="0" err="1" smtClean="0"/>
              <a:t>belőle</a:t>
            </a:r>
            <a:r>
              <a:rPr lang="hu-HU" dirty="0" smtClean="0"/>
              <a:t> és főleg ezüst ékszerek, de arany ékszerek díszítésére is használják</a:t>
            </a:r>
            <a:r>
              <a:rPr lang="en-US" dirty="0" smtClean="0"/>
              <a:t>. </a:t>
            </a:r>
            <a:r>
              <a:rPr lang="en-US" dirty="0" err="1" smtClean="0"/>
              <a:t>Néha</a:t>
            </a:r>
            <a:r>
              <a:rPr lang="en-US" dirty="0" smtClean="0"/>
              <a:t> </a:t>
            </a:r>
            <a:r>
              <a:rPr lang="en-US" dirty="0" err="1" smtClean="0"/>
              <a:t>előfordul</a:t>
            </a:r>
            <a:r>
              <a:rPr lang="en-US" dirty="0" smtClean="0"/>
              <a:t>, </a:t>
            </a:r>
            <a:r>
              <a:rPr lang="en-US" dirty="0" err="1" smtClean="0"/>
              <a:t>hogy</a:t>
            </a:r>
            <a:r>
              <a:rPr lang="hu-HU" dirty="0" smtClean="0"/>
              <a:t> valamilyen ősi rovar kövülete (maradványa) található benne ez természetesen nem a borostyán automatikus velejárója. Főleg az áttetsző borostyánokban látványos, de ritka az előfordulása, ezért jóval nagyobb árral is kell számolnunk, mint egy általános borostyánná.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SZINTETIKUS KÖVEK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     Mesterséges körülmények között előállított, de az eredeti kövekkel azonos szerkezetű, kémiájú és optikai tulajdonságú kő. Mivel az eredeti kövek nagy értékűek, s ezáltal széles körben nem elérhetőek, addig ezek mesterséges utánzataik filléres tételt képeznek, s bárki számára elérhetőek. Látványra drágakő benyomását keltik, s csak az avatott szem tudja felfedezni a különbséget. Jellemzően értékes és ellenálló köveket érdemes szintetizálni, pl.: rubint, zafírt, smaragdot. Ezeket ipari (pl.: óra- műszeripar, híradástechnika, űrkutatás) illetve kereskedelmi felhasználása miatt megéri előállítani. Az első szintetikus gyémánt 1953-ban az USA-ban készült el. Az első szintetikus rubint pedig, 1890-ben </a:t>
            </a:r>
            <a:r>
              <a:rPr lang="hu-HU" dirty="0" err="1" smtClean="0"/>
              <a:t>Verneuil-féle</a:t>
            </a:r>
            <a:r>
              <a:rPr lang="hu-HU" dirty="0" smtClean="0"/>
              <a:t> kályhában sikerült előállítani, úgynevezett cseppolvasztás.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NEMES OPÁL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     Ez a drágakő  nem kristályos szerkezetű, mint a többi drágakő, anyaga pedig a Föld egyik legközönségesebb ásványa, a szilícium oxidja: a kvarc. Hogy mindezek ellenére ebbe az előkelő csoportba tartozik, azt sajátságos, utánozhatatlan szerkezetének, és az ezzel összefüggő egyedülálló színhatásainak, no meg ritkaságának köszönheti. Színjátékának az az oka, hogy a belsejében levő finom repedések megtörik és szivárványszínekre bontják a fehér fényt. Különösen szép színjátékot (vörös, kék, zöld, sárga) mutat az </a:t>
            </a:r>
            <a:r>
              <a:rPr lang="hu-HU" dirty="0" err="1" smtClean="0"/>
              <a:t>Eperjes-Tokaji-hegységben</a:t>
            </a:r>
            <a:r>
              <a:rPr lang="hu-HU" dirty="0" smtClean="0"/>
              <a:t>, </a:t>
            </a:r>
            <a:r>
              <a:rPr lang="hu-HU" dirty="0" err="1" smtClean="0"/>
              <a:t>Vörösvágás</a:t>
            </a:r>
            <a:r>
              <a:rPr lang="hu-HU" dirty="0" smtClean="0"/>
              <a:t> vidékén előforduló nemes opál, amelyet magyar drágakőnek is neveznek.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 descr="2014-04-24_17.42.06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 t="1806"/>
          <a:stretch>
            <a:fillRect/>
          </a:stretch>
        </p:blipFill>
        <p:spPr>
          <a:xfrm>
            <a:off x="1835696" y="332656"/>
            <a:ext cx="4896544" cy="64108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5" descr="C:\Users\User_01\Desktop\ind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4286256"/>
            <a:ext cx="3214710" cy="2357454"/>
          </a:xfrm>
          <a:prstGeom prst="rect">
            <a:avLst/>
          </a:prstGeom>
          <a:noFill/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BIZSU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1472" y="1142984"/>
            <a:ext cx="7715304" cy="321470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dirty="0" smtClean="0"/>
              <a:t>    Az ékszereket  már az ősember is szívesen hordta ezeket a kiegészítőket. "Az ókorban már mindenki előszeretettel viselte az ékszereket a ruházat kiegészítőjeként. Nagyon népszerűek voltak már akkor is a fülbevalók, nyakláncok és gyűrűk  továbbá a különböző méretű és formájú fejdíszek.</a:t>
            </a:r>
          </a:p>
          <a:p>
            <a:pPr>
              <a:buNone/>
            </a:pPr>
            <a:endParaRPr lang="hu-HU" dirty="0" smtClean="0"/>
          </a:p>
          <a:p>
            <a:endParaRPr lang="hu-HU" dirty="0"/>
          </a:p>
        </p:txBody>
      </p:sp>
      <p:sp>
        <p:nvSpPr>
          <p:cNvPr id="11266" name="AutoShape 2" descr="data:image/jpeg;base64,/9j/4AAQSkZJRgABAQAAAQABAAD/2wCEAAkGBxQTEhUUExQUFhUXGBcYGBgYGB0aIBgYFxcXGBwaGhgYHCggGh4lGxwXITEhJSkrLi4uGB8zODMsNygtLiwBCgoKDg0OGxAQGzQkICQsLC8tNDQsLDQ0LCw0LCw0NDQsLCwsLCw0LCwsLCwsLCwsLCwsLCwsLCwsLCwsLCwsLP/AABEIAMIBAwMBIgACEQEDEQH/xAAbAAACAwEBAQAAAAAAAAAAAAAEBQIDBgABB//EAEEQAAIBAwMCBAQEBAUDAgYDAAECEQADIQQSMQVBEyJRYQYycYFCkaHwFCOxwTNSYtHhcoLxFUMkVHOSorMHNFP/xAAZAQADAQEBAAAAAAAAAAAAAAACAwQBAAX/xAAsEQACAgEEAQMDBAIDAAAAAAAAAQIRAwQSITFBEyIyUWFxQoGR8BThobHR/9oADAMBAAIRAxEAPwAcVxFcRXgrxj0jtv2qVcDXtacdXoWvCK7iuOJxVTvUL+q2ih9ADeZjuCWkg3LjcIpMfcnsoyTRRg5OkY5JK2FKxMkD5RLEmAo9Wb8IrOdfuywup4hQp5iEA3AMQ21gSyoePNn2ip9T+K7ZuC3bU/wyT5Wybr9rlwYBMxA4WBzmV3U/iO7eVVUC3bXJA/G0GWuMcseQBwPzJvx4YwX1ZDkyym/ohfctC551AUj5gP8AKTClZ57Kfse5omwltTAktjaqqGJbHJ/PAmKWeEYiCZ49qaaO9sz+KAJGIAEQIrpy29BQhu7CdP8ADl9xLBF/6jn8hMVe/wAI3T+K0fbI/tXlvqzj8VMtH1dz2LD2BP8ASpHOZTsgIdZ8N37efDaPVYYfpmgdNdZD6f39vavoNjqo/FKn3xXa/p1m+CWADf5xz9/X70SzP9RjxLwD/Bl7e7HgeG8z6/ywBx6kVoif3/xWf+GdOLXiAMIFsgH1L3UiBmcIacat9piMx2/r+/Wiz4/apAYZrc4k3cfv/Y1XIFvxXMJMIoMNcPcjnavvBJ9uaW65mIG4wCQPt3zVo0njfzGLLaBiRkn/AEWwfQfiOB78UvFBdv8Av5GZJPoC6p8QkW3CEWgceQRgwDLGWbHqTSLX9KueAGMxtLoGYLKAruZVYhm55UGtNe6dPltqtoHE/O8H/UeD9IHtRDdPXylyXKrtBbMD0+mKfHLGK+ol4pSfHBm+katFCpKgBbjklA2SpRVCnG6GJ+1V9Ee5aEpuQEksDnsNsQO3m/StUNIoGFA+gqi7YjNBLO3HbQSwpS3A9vV3W/8AeUH3X+8UUr6kCVKv7SP6NVC2g3NWae6bZg5WkDaL9P1kztu2yp/L9D/Y0ZqNJbvLPPoRgj9+hqGouoVAYA7uFOZ+np9aXLqEtMShYrAIVhkE8KSCZUgE9+MHM0ccbl0hcp7eysXLmmcK3mtng/vg+3enyOCARwRIoC/r7V+yQT5iJCj8JmA244ifvAMxIojpmldLYFwFTJgERjkf3onBpWzIyV0go+9eeH6GuKmvd1CkMPINdUp966io0zysRzU1f9/81Ir6fkarZftU4ZYa8qmSKsFz71phPdVN+/Ary7eApHr9ZOBRJHWS1N8uwVe9drr++2untGEB3Of87nE/YfvmR9ETDsOQMe081Lp91bcs0EgSB9+4H7zVunUYpyZHqN0ntR7p/hY7PFuHGIAZcz2mcHInmASTxFAajS3Lz7iBAhQPlHlGPcjjPeml/wCI7jWNm5RbQnYuMknJEZ7jMxFJ9RqCxI3FQYgEyc9wABOQe3BFPnlviCFQxNO5svs9MQZuXAPZY/v/ALUw0n8OAWWyb20osM/LOdqgKCpMn0pVaRSAWmQAMmTGF9YWCeOccVfp3jayAW8LkLyQ3K7snJTuBikek2O9RdGl03WnCxY0tpH3BV26cOWMSIciSZxAziaY2/iDXP5fG1AYq38u2nmQrsyQogg7iIBkbeMisrotQ8jYxGwr5i3G1tozzBAtjavr3p502wRCWzEbUZ2yEP8ANs7GZU3KrbLMLmSRPoHLH9xLml4LLnxXq1dla5eUqxBS6JCwOCcS04iOCKTde+IybZlEV5yUEEebuCMzHcn5vy00AIG83hqVO8nMxbuKrOtojxEl4DDCk/fL9W0T3YZlUMS7hVACuiuFNwBQBDObaAgAGGxiunBds2Er64NV0TRKNILu8XDcVOFICECGtyQdzgueMVdPlmB5ZgCMACYEAE59u3arNbpxZt2LKk4QDaQAN7FpI3DzSMkbs4jtXmk1RDCCYyJk8FY/1TwfT86JQ3Q2sDfU7RnrjveO7hQcU6sarcqW3hSghV7Eeq+snnvNd1tfBGFIVWmIIOwnuDkfQ8VVq9D4ktbYAmDBypMYPsfcZrzultfBd29yDfCivKSG9q7eDaLehDbh+uf1ry51DV//AC5P0hY+7A/0pex/X/kZu+w7W1J8ok+3P6UFrGjnH6UV8O9SuLaufxCFTPlgqSVKgciIIM/nWTbQ3Cdz3hkk4UE5n8RODVK0rcVK+xD1HuaodaS6paAyk/UD9eK7quo2sgRgTlgytwViAGWRM5kdxS67olBHg3ma5gkbscSNpbG8cyBGME1b0+4ys2fEJMolxeQ6sHJaTtKjzE9xkUzHp1dgTzOgrTaK5eUtcLEBVBZjuKlyCpO6TBie9Gazp6pEMC2wXC04XyHAjBhAp5OTxQfSdQb1m5se4oAgMXEGDC7bcGQC2JM5MHGEvTWIupc1HnuEwu4lgnHmIB+bIhcRHrxVsS8Eu6TumG2LboUuKYEhgSODOPKMkg8D1FaDpGoDLAkn8TEzJwB2ydoGfapdZS0XvIl3ftSQeSQwBCn39fp6TUOlqQkQAvYdz6kn3peoS2DcDbkMf0rwj9ivAa9/eKiotIwPWuqcH2rq06zPgxzULjyYFWODVDqR9amQw94/2qi6wHBj2r1rlLNfq6JIxsq1+rPFLi1TAmvbmnIEnFMXAIHqNaV8okAkSeMUvu6kCQsxmD3YTjcR7dqYXlnBGKrbTj0FOi0vAtxb8i9NQ0yZg+mO4PPNFW29MTg/p2GTmacaTr/haa/auLbuFk8O0Ht7/DDHzG2xP8s8n6xWbDfeqVTVomladMb22nK5MGPaRuwOFy3qe/FXO+CWMjzEZxJBYSTlsqoiOwzQOmuwPQCD+RkY4mJyZoizc28cj8U8bSPxdsA8Vpg2soWjO1RMDvDDdwYVFJtHgzng096Y+8qFMIpO0dzHg3tiy29TutXALhmJ+1Ze2wHzQxxiMSGX8J+bDPlgO9MdRqnKGHC5tgqHyBN913AR2cjyYA5AkUe5LsHY5dDXU3bmp1SWtNsNu2VWfKPKuW3NALhVBlzkxV3T9Ul/U37ieW0irasYwEtneo2qDksqt28xoPTt/DaJ9in+I1pFq2BP+DPnb6u0L9FPvR1u3/C2hYRjvkNdGyD4oVxtG4BjEgeU4wcxNKkt0hl7Y/gPOva4xuuZZoBPEgjIBHlbAA2kD58Rg1Pp7Tc3DtyQcyuIkFWMcR83PNJEuwDHMgd+DwCRzjZhxOD7in3QJ2YDTKgBSZB/CBvByMGCe5g4FVRVE7GHXE/wt2S1lS8ndJZnJk9+eazmlumz5G/w58p7qPQnuPetN8UXJ1DAZCBbY/7AAc/WaS6iyHEN/wCK8fJNOcvpZ6cIPamuwkaj7g/vnvXM9Z66t2ySV86+3917/UVydet/iO0/mP8AcUHp30FvrvgY9VTcvuOKRWip/wAR2HMBRJP9lE9yCeYBzDJdeh/GsezD+lAXtgLHdA9SeJHI5PEcA8jirdPNtbZdImzxV2vJSNUgMKspILPEkT2kqBBj0E8VXa19xbrXRbZbMXAPKQoD5JUE8ACBH9aW27bNuCeYgExETnJzz6x9KefERFzR6e3btsLqKxuzJZgzeTd39YH1jiqY8k0uKQq6St29FtZWyTn6LEywGABJ94pt1noT6QAq6XIj5TwSQAZgSsnlZ4oz4NsWwrJfItnmHBzK7crIImRBAJhjzFOepPctbLbKbYUh4IB5wIBmDgT6mcDgucVsFbnvAdNeL2kAkXHnxA6kAkSRtIxEZ/3prprWxQs8fuB7CqtPoYbxDJY5ySQN3Ofv+4ov9K8/Pk3ul0XYce1WyBxUga9ivF/f/ikoeeflXVLb9P39q6to4TtBoe6PuKuc/sf3oG/cjg/v6VKkMA9XdpSybjR987q60gFNXABXZ0wUTQWqu7jFGau/OBQaW61fU4oe1FDO0HmBTXUQVpZeWjRjBG0zGZIM+1S0nTQ5jeFgEme8dgPUmiLN2BBA55/tUrt4ZATPb0Hv702OSQuWOL/J517pFzR3VtXNhZraXPK26A4kA9t3PEjIzVVh55P7I28n69hUr03c3JNzyqrSAABgDbHHvTzVfDgt2nuWryXQt02htwz7U3NcAydgYMAcTziao3Krsn2yTqhZYfBxE5njlSIz5m8xHtimGhvB22S2QoeAACqEkHMnIjiIA4M4E0F6BCopuneo/F5XWCWBkSAcGPvgCj9A3ggi3/iSP5mCAZg8yDkgZxS3cmMVRQ8F5AXv3N3i7VGnCERZRGg7ozu2gnHqfaQxcZjLMWJOScy0hW+bBO7Y0mDmfehrI3mcHgngATBljxlWZZbBgQe1NNJoiRI/yE7mJG5Qm3yzHOBBkSMbeabGO3sVJ30R0mga4wEGIgmCNkTgknynbuw+PKMjEbCyqafw3USbc5PyM5hpTLSBIMzjtIqromgKp4twmwgLDeBtZgQQVtDkgsScyB25IKvqvU/EaFG1FEIo7D/egzZtq+5uLFuf2Ov35JJMk5JPJmhn1FUtcqhwa8yj0idy/S7V2EfDqD+/UVe61EoaNOgWhbd6Pb7FhHaZH6iaqvacAbB6c89vcc8/T70wuIa8Ng4Bwvc5Mj6ccgVTiytOmyfLjtWkKbD7VIkcYgfi5Bpv0PV+Dcts6rctgAlSfmcZkifXyiRA3E85FdvpDN5gpjtP/NM+n9BIEsdsxjBP1nj1p/qqPNifS3cUVtY8d2dgxyWG3kNBAGe0evpWj01hiA12Wc5yd0QIHJ5jv712j0q218o+/Pb39qJFykZM0nwhsMSXJIV5FezNegelKSGHFPSoVZFRJo0cQmuqePWurjTL3b9Lr9yavuCaHdanSCZSWqprnpUmX1ocncQB3MCjSsEjcuAST+lR6ZqFu3FRtwDGJxitqv8A/HZu6dmS4S4XcRiI/KayCixYucM23DEiIJEQATmMzNWw07XMiZ51LiIx6r0kKRsJ2d+5Hv8ASlXUujXbK2rkqyXd2wA5xHM4HNWL1IhiLTEpAkNwcf5eR34NX6/TW7ljxBcVSpjwSc85I7nmilHHbr+/gxOdK2Z7Y84UmitPp2KtcCkIpALHAk8Lnk+wocbgCASJ9Kd6TWq7aWy0C1bJZ8EyzHMwN3ygCMj0pajFhylKIDasuSDMD6D9QcxR/wD6SAm46glpMIikEBhmWOFXtAmvo/w3otNqz4t1VhiQAYAVBIUCIAx3ikXxBodNY1L2lurAggFuxExXZcc8Udy5RmPJHJLa+GZ/or27B81rcJBOeYM5+vGZEE4rQXuq6K4+9rNwEsHI2W2kj8O4lYtnErHbmoJoLZ4E/fn8quTSIv4R+VSevJFTwRZZoOo2FCbUuHaxb/CtrLGPmIDSoAgKeJ5NG6fXhQBbs7YMhrjG4QcGQMKOBkAcD0FLruqt2wWZgABJ9Y+lCj4jtEwBmQCCYiQTIPBAjMHuKOM8s/ihcoYofIca/UXLzbncseBP6ACqNXo0UhQxZu5jyyIkA8kD1/8ANCvrlLADgeZiOAO0+8kY5r3ozXbjvduhlWALSwBKkzvnkgiM9/tkNrpuQxSVpROOjrw6I03x9Kp1l0IpMfQDuTgCPc0oYKrmkjvz+p9h3qt9MB3nngjEcySQPyng+lR6rda26oCGuuADEHazGAizgHgHvntSu/ryPmJIV13TiQGBPfjEcfWKthgilc3+xFPPOTrH19Qv+IUMFISTEB7gU54mcCfcxmin6naSN9vnAKw/mgGIQk8Z4iKAtXkvC4rIofcTvhT5Nsyd4IBmSTyIHHNR/hmW34ggMjqF2gGC+9INufxqFbbz3pqwQaVrv7i/Wkm+evsO36yijIcDaWHlgESoEEwDJZRz+ITFe9StO6kWoYlxbXlQzEgZI/DmTngTxQOm26ptl50F4gBFQEDbywhj55MHAxEycQ86d09bQu21/wDaQHcSxm5f/lbhuYwBbS6ABgeIaYsMI8pCnmnJ7b5E507PcvG1cddxQkk+V2QQTESATuIE4DAdqJs6i8jxe8NkMw6jbtPoQcAfeirVsIIGTUthPMVG8jk+S1Y1FcEX1RiVBb6Z/pzROmuNHmAXOBunHuRj7VUloAznnMdx3wOcUQzDcUBBIAMjgg8GeK1dGPvksD16I+lVgV6Ca6gizafauqO4V1aaZJkoe+YFbHXfDyWSfELFROSyru8siAffHNVL0fTXpCgLyBuc+kyWmKNaLJ5r+RD1mPxZhNRdGBBAPf2HpQegtPcuRERJx+ED6cn+9bPqvw7c8I7djwQFH4oI24kjHBilmt0jaSyF23PEuk/hgKqsDwJlmI9YAp606h2K9fd0H2fjJ9ODbjPySTgwYO4A9u+adWfh3SXNPduO21tpYyBlj3rB2OkM/mcRzCnMCrdZZu7dhuOV9JMfv2rv8uKbT5O/xW1adEdX0xFa2tu4rMwJcRGzMDJ5kCfbFGar4SvJYGoJU2y20kHIJ/qKSLZa224ZxEHP9aYJ1i41sW7hbwlPlALeQ92EGJ/5pNwlJ8UO2zilzYK/Tj3Wg71ith0Lpl26kIPEETvnufw+Y5I9qW9R0ZVyrKVYGCCKVPHKHY6M4y6YKvVXt2tgZlnBIMflVHT2Uee8CeNzYLQSIPmzA9R2+gr3UWiwgwKGskgmVknE8iODIGePSnYJqtrYrNB3aRtzfXxf5RVrLWrboYIJZp3yDgZjHoaF6l1DaYFX2ulfwoUM4YMo2mcjAIxnEe9A9XtSNy5pOpxtZLaG6eVw4YqS4Ll5rrkG2iB2XDExuUKQJ2kknB9sU36XbS+hU6cLbzDhflchVBw3m/FwASQAVODWd6a9tbjLdbatyEk/gMgq0mYUHJAE+lN+ldPFk+K1+z4YyAGLM5mQFVBMEj8XFWY1UVSJJ8tk+l29t57N7zjyoxYQBuZQu7cdmFRQuDnAE7TWrvX5OTP/ABisanUFOp8R1DKCWgDavqZbsQcwcCB7UZc6krgMID7woQsJzlT7z6ifT0mfUQc62jsElC9w71PUpu2dOoBLO7sZgKEtwJx6eIfuB3ofW6krfTE+Gly6FPBZFJUH71HpCIf57hd9wDaxhSJJJCid0fKJIGQeZmqesDbfttwHVrZ/7gRmlOCjOKa+gak5Qk19zKtq2JVyYcGQ3+oGY9iD68j612o1JcsXElkCqgM+eV88Af8AVA580ZivbSwx5DAwZwq9hvmBkgxRGk8S4VuAhNzOpaANgRQzGRmAhnnPFWvl0Srhbgs2FXYrRItoGMZ37ciRmVwJ9VNT0upZSQhZhF6ArESwuWDAiMm2rN2kk+0CF4IKvgzAEbm92cjE+gHrgd79NadmMgjcd0qQrK6gbWHygcAe88imptpUhDSTdsYdM6Ub99GAVAL1u6zsQuxbcllVPmLOPosqB71q7brc/inUiGawVEgnYvjqGgfhJDRPMTxBOf6davMCha2T6MrWycd8wcSYUEHPNOuh6Upa1QbzNu0+64fxMRc8qj8KKu0AQDngYVV5PjIPGvcuSoWwKjcb0k0TXleckeiL2d/8o/P+1JOpX7vzAbCvDyeO4PrNaO+4HfPtz+VKrqi9Ks4W2CoIByS26ASJ2g7SPWYxmnY4yb9onLOMY+4c9Nvi8qlQATbL7Mk7VwWz6jze4OKsiu6PY2aWYUFr19VhQpW1b2W/DmNxG5WJBJyTzXu2jnGpUZik3G2Rj6fpXVFjXVlDBJ17raam8rvtKW/Obb4D5HlAJkk8fnS7rnXkNxm06LaQwEtjtHcgYE+ggfXk0fEvWbV63atpaVXtiCYgkzknsfTtyaQpb44p2TM+ibFiTRsfg7rGy4TcJLMeTJ/pwK2Xxl1a1dtrbUKWBGV9ue36V83+G+oWrdxReUETmTGM9xWo6zqtO1ydMNqdxu3CR3BJx9KXLJJYWjVBPNYIqCuZQeRXqsCKmKhfBcAavQhuIpJrbTDAxWqK1Rf06xkCujI5ou+Cfi5NKqpcEFSe2GmfTvR3xJqrWoB1XiW1ZiF8PvEfNWD1qDcYozoGqtK6+LG3cJkDAnJE+39Kujl3R2SRLLFtlvizzUAE4/OrdR010si6PlnafvFaH4y1Fh75/hhhVAYxAJHtiDHsKzdzVMV2zj0nGaRThMdGSnCx/d1ou2EZZ3WfKwJ3D8I/+2MgeuKs0mmHhKPbPrn2on4Q6RbcAEKzHOe3aRV2r05S7dtkhvDfaHHcQDnHImDVWrjJ41L+RGmlFTcTJ9R6OwbesfcSD7Fe49qStZKlpXJxIJkD2zHtEdhzX0C7bketIOpaLmoYZWuCuWJPkR6MF7qrKszkrL55U4gGQpk9vWnllrJK6e1YW+SdpYg7jt5KKgKACGgmCc890AumzcFzIZCGAMgEDByCCCZ7dpyMS+0/Si532btsgszlzc2gYO5WVxMZPbIJBB4r0sLuNogyqnQRqOm+GDqLeYn+WAQoOQp8TdyFdoIx7U46tpRftAncGMk7tshwc5V2x6SZpRf1CrbFhH33ZO7YrGE2mNigZAUAZAMA8EyHmhjw0AXb5RiIz3JAAAJOYHExkyaTrK2/cPTJ7vsYy6twhxgsQouKeTsna6mD2Oa8sXwCoIAQJctmTwbqkb2I/wBW32gVqeqdKFzzDyuOGFZ3UaZkabi7T/nUSrfUDiswZYPiXZubFNfHoW6i27Qu3bcVFRpA2kINoaTIyIJP3pt0W2vh3Tnwze09tGz5NzfzQP8ASVz/AKfKalpbTbdqEMnpuRh9P5gkD2p5pOh32hn8C2kFQHuIFCmZAS2SRPoB3nmqVfbZLJrpJgK625p7gZWtuhNnfa8IblW/uK+GwE7wJxOTE7q1HULw06myW3XGuO7bcyflRf8AtthZHYk1TYt29OpKMbjzuN5hG0hds2lMsp243sZiYAkmsvqtWdjXTzckJPa2py31Jx+ftSm972RYaWxepJDHVdQYcAFiQoAnLHAHYsZ+lKdTrrssvm3DiAu0fV+T/elt7VsNlycqZA9VIKz7YOO1G9Iuqwaze2sGberMygEEAQSTIiDB4yadGEFJRjX57FynJxcp3+OjzQasKw8e4xtkLG4+UsB5pOIYMT83GKZdF+HH1AR7TlUO4K1tirBQ58u4pBIJYB14IMTE0N0ywGt7BdAMKQSTkG8RiAd5W0VExG64gn0I1uquWbrXrN5wtlPGVSRse2jqhTacoxBEGWJxJkUa+PK4FN+7h8mwvJ/IUbQuy/qlgdpu7x6fhYUAad3bB36tNuCLWpGOGKFHVvcoqkf9LelKHqTKvcXaeVwQFdvgEiT+VdSnWapw7DAz6E/rXtDaHGf6n04o7jbthj5aXohrSdS6oL7PcIIYmI9IxmkROc0jI6kzcfxROzp1Fy1vUEFgSMElQYOP960uo6YbTbkI8IyNoEQccDjgg/f6Vl74nzAwR++ad9K6laJB1Hj37m2EtIxUCCsd5giTiMgVRicJQcWhGVyjNSTDanv9K91OluJG61ctgxAf6ev+9Q/SoZwcXTK4SUlaLFufavNQNwxXA/sVW5oBgj6hp9vpQFvTgMjOsruEzwc8GnfU1xJqroZV7q27hm3MlTwSO1U4n7kKyLhlfVrQR2VJCkloxADZAx9x9qCTjM+gj1r6x8SdP0jdPdtqqyiUIAkEYAn34r5dpEkgHYfZn2/0z/aqdTCp2vJNp8tw/BuPhbUG1ZLycyqFkxxnYGjzDj71XaRvMzNLMxY/em/VtObSWLG0oEtgldwZS7ZLKeeZ9PpSwg0jUZpV6fjyN0+JXv8AJ31qF60CMgGrN1U3b6qOQPrURYJtf0YOZEflMUqudAvF1JhwuACSAIzwGH+2TitP/GjsP7TXHVtIBUCeJPP0PBqvGsyXCJsksL7YF0zoxtubgITdyqk+0DfIJEgGDI9hTkGq/EhdzEAcfU+gA5P0q6DtBIIB4/8AHahyQyvmSNxzxLiLJTXhg15+te0gcVnSW+SifXaKtt2wvAA+grxTXbqIFgXXbkWHjmDWa6y4ZLNvHlsqcdw0mT7g+nYitL1m1vtMPasXq13JbuDlR4bDjgkqZ7GCc+xq3Sv3Mj1StIlr9ar2ixUeIAggzDR5Ttj1AH0z7Vb0gbXv2lbyoouLuyQ25FZRPruOP9P1oRWUgEMVYH5n2iIH4W7n354orprKk2wSA/8AMu3CBJt21LELyB3jmSQfaqoqpWuKJZt7abuw268EMBGCjso+QFldbhj/ACuqk/em3SvDNxReZVKncLVyCqkGQbJuDa6kyVySBiBFJLOrP4pAcBltTKovIBX8TEQSWnnMnh9o9c/hgEhwSAikBySTG1dx2hSSB5YzFO5fJO6jx/0NNL1wPrRcYlhaJvah/wAKoUOnt2vSf5jsQPUxO0mj+p6bw7jpnysR9u36RQHS+qaYWdRpgUN64tz+UlsoGIQztbaBcbHcscYMU5+I/wDHb12pP12LNTZVfJXp3TcaMFrLLb2kMTPIePpj6V1Ea3SKXYsyTOZOa6kFYmt6VlBVgQx8x957j2qjUW44rR9f11/VOuouIVTaqrjjEwfc5NJ9QMUjLFqbs7FLdBCctRPQ71y1di0ApYghyPkIMyDyDVNxc1DxCokc0eKVSOyR3RN1qemOyfy7jPeJHztuDY4jtj0pfo9RuBDDaykqynsRRPwP1xVYLBLk8Dn3M9hTzq3w7c/magAFCZIjI9T75qvUYY5Me+PZJgyvHPZLoQEfaov+VWbfSoM0e1eUenYB1JMSaQq8MDJ57c0d1PWSSBxQOjvIGhuft/eqMcRWSVI13UurWr9i1Z2MLgaSSTxHp9PX1qjoWjAV71xZQEqMcYmT+g+poj4l1Vh3tfwq4VEVn/zPHaTPp9ST96r+gMJa8U7RLELjzkkGfftV0p0/Ua6I4RuKgvIx6ey7PKxZe0mYHp7R6UXMUHpoRQoGBU1cMT2VfmzEnsoPqf6V5U3vm2l2egvZHkhf1BOE/P6cwO/1oHaeRlmMAt6xMn/apa/VA7NpELuUhDwCBER9IoZdSlu5bbzzJndERH5zV2HEoqyLLlcnRehIfbvllmVZYBjkAgD+9H6O1v2hhNy8wTaQQLazE4PaZEcmhNNqV1DMp5ZmdTOVLMSDPpJE/Wq7/UHPhhCUdCQ7g8Kpk/kQcyKqpIl5Y6taYgzd8yIzWW28pDFd2P8AMQTu9am/DKpFxUJ/mzCkDv7n34qOh1CtZTY/nv70dfmLDcGL9yGJMSaNNpGvJZldltgCOzPIkkdwD5QPYmt8g2eaSyCoL4DEhWB7xMflmoa3SG3BOVPDDifQ+ho646/wt1gsBtQGtxgLJuegwNvt3pfb1mofZp/I1m5cUNdUE7CQfKZwCVkzHakZcMZ/kdizSg/sDmvK869pn0Oot2m81m84Ac9hKj5uQQDJHeJ714Hyfbn2qKWNxL45VIkM1j+saPwXYmfCf5o/CexH0rYAjtFUai0rghgINdCTi7Rs4qapmACkBlO1tqjYIw4ZjLeuMcHHejNPAtWw0KGF1GJGVS4oUMfbeJ/M8GjNX0UoZVfEt87e491PY0LatSfKZ9UfB9xnBq/HKM3d/sefljKCqv3BnWZUrsuqioytEEoPmG7y55pr8NOx8a3bVMeA524U30ddu0zCyBcBYYjtFWW7LFQuy4VIjayk/ZWUqwHtNOukdKuKohFsWwfmfyekkL89wwB2PESOadT4cidzVVHtluj6WL18W7hCrZFi+zeHtdTbdt4NxR8z/wAtY3EGZX5aZa/Vlmd2OSST/wAVC/q7dq2VSds7rjt81xgOWjhR2Uce5JNZrW6g6ghbTtHEBSQfXeZAA/U1PkkpPgrwxcI3LsW6q5cuMXCNDZEIxxGM966tWOlWvQt7kmT/ALfSuoKQ73F/wKBfsC3eeVZgdp+UHiY9YpT8c6Oxp72223lIPYxjGPb/AGrMaLXXbWEaAf0qi7rdj+eLo53dx3jOSPaj9SGWG2XYr0p457l19Cy7a7jg8Gh6bdF6Rd1DKltkl5gdh/1en0pdr9ObVxrbwHUkGOMGMVLsa58FKmnwMug6tbThgB7mtH1T42uOo09toUjLRxPpWKtae4V3KrEeoBihHv7W3T5h+tNhknGO1CsmOEnu8n0r4c+EDetXLgu7SowZ5POazmr1qgQzLOe47UDpPi+7btNZBADxu5EgdscTSnVKl655YViYjEenbMVrxxmkDCcot2TvNMlZI/fJ7U++COkJdur4qbz80ESIBiT2A+tV9Gupb8WyxAtgyCV3MQcQoJiSfXitFa1YWyBpwF3H5VMsQufMeW+4AEYAzTYY1EDJlcuKN/1LSWV0puLtW4gJRoB2twIFfNtNodhZmJZmMk/XPHam1zXuyL4l0AcgMdv9oNCM05/pSNXklL6pfcdpcSj9LKdRc2qT+X9qr6dogQwaS21zPadpPH19ZqOrPmA+4+pMf71TcXys8Ftp2hZgSTt/Mn1oNPD9R2pn+kq1epsBbQABYh/ECwCGkbeO/NB3mNyRJKj5XAmTmNyqSQcHj0muuWnyfAAIzKlZ/wCaEbRnabtglWB8yT7ZBEDBEnAiDFWx5JXwXG5tS1eTyuJBz2n0mcTzjk+lF6/VKqu1soNxtQuIU3HG4ZLGJU95hveKV9b6ibthGgo24hoAAZgOR34MRgcRTPRdLS507xXuNPmkb/KCklQVJ5ycf6sc06MRb5DdF1AraFwMA4uXSGHCgqpZhJwN0cgZjntL4V1y3rqqJw07jO47czzAkjjJ5yeKyR3NYkRGEEHJggtAgGNxEgzwImKa9OupasFTcKs4gsDErztAGWzhhGIGa39Vgte2kfQepOG2Wl2eHazdLNhneBtRVBLkAQPUzVySLRdESyqXFW2oUbzcZtpZzxuCzjMVmvhfrK3nRUuMWsQyygAgY2qowe54me9OG1NoA221R+c3IULi5yTwSc+9Dt8oBvwx513otzWK2mNwN4Xh3POo+Yq2FI4wYr5trJtuEdbiMHO9Y3Ek4Lb5g/QgD3719L6B1Tdee5buLe3AeIsbXhRyo4JjtiaB+OumobwuDi6kyO5GD+m0/ep89x5KtPtlwYm3ppYi1d2iCCoJEgnlhyT6H8q8KXkJCTt27fN55P8AmluD7CK8u2btppts21Z2pzg8iTwDnFE6TqyElWYA7dw+3IafkP51LbfRVSXyBrPVipKurnGG2hfNPEbiD+dFO1lyRcChliQ0AgNxnj9aJ8NDnBn6UI3SUmYj6AR+oyPah3RfaD2y8MnbtW0G5WYLxh2A+mDFc+uVWUKCSxgbfMSfQxkfeq7fR03FmzuIJEDbI48kRj6UXY0qqSVVQTyQAJn6UaaA2y+iQDZt3LzklmRIJ81sBt04gEkERJk/lTjTWdiwvEkn1LHlj6n614kTUzc/80VnKFclni/uK6h/ErqIIxeqtADiD60rvWSaegg4P5V6NMvYColKhzQr6V1a9p2DIBK8Ub0/4hAd3vWkuFicFcZED5c45ir306xxFUf+nCqIahxES08WfRuga3TeFFxQV2GIxntxXyLX3bZutKEiTGff1p6dBiATHpJ/pxQ79Nps9VuSVdC8em2Nu+xRoXRSSVB9Jonq+lsIytZfcTkgA+X6M3P5UZ/6WvegtQijAAj2oI5L6DeOubIrelh4a7SFJYkzPvH9q+j9D6Hcs2bdz+WzX7YYyZJUhmUCYCiB2PpzWI6L0jcGvXSVsqIJ43EmAoweTjjsewNbrUdasXdEltmAuWggtgyAbcCI2jJX5cx61Zil5kS5Fb2xCbOtCae7C+JujyE7ggAwIbODNJNMW2iRHeD70Dpru7couKu7GSQI5MlTMQCcUXYLbFJkHaJBM/rU+syKUVRRpouMnZEZuHsRFL+qXgrMoVrgYA3FA+VucR+ftVmqMvI8pGQff0PtQt7UMiy6sgJO4jO71gj1/pXYV7RWb5gg1VwJ/LG//qeYx7Z7jk9u9S6f8RXEuCbVkMxCzvYct3zkcYM4FCteL3B4COjATKjbwZ3N68fpRy9ZtIDb1AGpbANuAvnys+MBMjB8szM7pFUQ7FTHvVfhRQpu+IXcsCVCzuLAzsQCOJnvjFY7q960cW0hAI4hgQRIatla1Rv2byXNP4bWIBuJcbcgC5M3CFJI4yDWdv66z4YDm4twSSXEs4JwSVHPbM8VTOu0Ihd0Kreq3W0s21AVrm5jGTMCC3IXvAxOa0nUfhfwV3+ISDCMCuRu/wAv/NZG3Z3NA8u7IzGPtx96cdTsXXcWnJVkCCHaYkYJ555mlJuhkkjT9LsrYUKiMVYecrzOBtnmCQ2RB5GacaXXwQtuy6gY2rb2/q0Csb0Lp+oW6hW6iGc7Wy2D+HOYn8623VupW/MbVxQ6sAeACoMNgyocegP2mifKsS+HQ76aWVxqLgC7V2WrYyXZyIBbuS0ew9aO+MtKV0tiYlCqH7pn9VoDSIGumWNyzqECJcmTauKCduML3PYGKO+KbrnRoGKlg6qxXgsA3H9fvSM69rH6Z1NGKNA6jp6tJyDzjGfrR81Wa8xM9VoS6XUvaLbypVuRt2gEfiYquCfUCPWmmh1S3FJUjBgrMx35GCKlcQQQe9LL3T9glNpj8JUQfr3B9xmmWpdi9rj8Rx+leE+v50o0vUXVNrhSVBPMY/ygkeYj3M/WvdM9y8SyYTbjxBADTwVUktjI4HrHcoxMeRB93WgAkeaM9v6nj+9BvrLl1AUR1LCVYwF5iTOfyH3qWl6VbX5lDMW3SQIBiPKvAplxRql0ZUn3wAnp9z//AGB4/wDbB7erZ/fauo+f3NdR72Z6UTLIwODVoQjjNVsoP1rxbhHNecmVtBCvPNT2elV4P1rwMRzj+laYW/pUt3rUUuetet7GuMAOq39q+Xk0rT5ZE4znmfb0/c9qs6zc837/AFqi40iI7j25Pp2qzTryS6h+DddQ0appbFiMoguOPV7qggwP8qkCZ7nGaVau0AjMo4WRHAjJn/tb/wDE1prjg3nIeCGKkzIJVFKADaYOzxRJ7rSXrOqNmyV8pNzyMcrsJDeYCMgDeI9H9qsnFbKZ5+OclO0Zjp1x/FUptlfMS2RjncBmAIJrXtIklSADE4YZmCGUwZAmst08TEGzLbyVf+WHBBRWW5jaImcjIpr0RV86gIIHl23N3ykGArGYhuY7fWpMkE4UWwm/UsnrHAYE8ET+VBaq52ZmtsYZT2jsB2+veiup2pSR2z9fWq7V7dbublDAJgHsxIUHHpNZp5WqO1EalYpZ96nxCYEyQOQJ7jj0we9HdPs6WRtttcn8TDasD6wOO8VLqIRAltioUqH+uSAI9o496E1mpa5bZbYI3ELwQSO8Y/T3qlcCHyF9N6jY1D3FuEAK0WwYCwABP1xzzxS3UKt19TdWBbXai8kl2+UCc/KCSaaafRWdNZC4uXHiWAkLIHOCBg4EgyKXdP6bu1tyyu5V3AHkZkcyD3J5Bin73XIql4Her+FLQ05YswuoiliYAfdGAMFcHmTSBrN63ctsrMcQWmSORB7iBimOr6QbltfCdvDtsUIkkK0sUOQFCtBGO+cUy6irGzp9TbchigW4pht+1rilwDMkCJnOccUTXF0Bu8F2huWb9j+I8BSwaLuwHcu7i4AMlTkHJOPSmmn6YPDttZYvpwS1wAKSo5kyMrPOcfrVfT9X4Si5/DqtvJa5Z24Vp+YZMcGR6c0w0l8W41VqChYJqLY+Uh/KLgXtu+VgO5BrGwOeg74f063twtWCiCGncVF+DlNo4xPmBj602+Or6LYsIgCqSWCgRAVY47fNVHQuiq+oZC7+FpmQ27cnIIDoxzkAED7Ul+LNd4moYD5bfkX0gEz+s/lU2qn7SrSRuVi0XJ4/5r0R96FwalvI96849Qvaq2UH2qKXvT8jVjN+/wDmuTBKyI5Aj9KtQg8YqufSa4D7USZxb7Gu2xwfzqkNVof7UaMOk/5f1rq9z6/p/wA11FyaZda9vfKa9rqjQ5kNPxRVqurqIFA74bFXg4r2urTBJ1rkUJa+QfUf1FdXVZpvJJqfB9DQf/FXh2Fy1/8Avsj+hP5ms/rx/wDGKOwa6oHYAM8AD09q6uqnN0v2IsPn8Mt6JZVrtpWUFRfKhSAQFPikqAcR7UZ0iwvj3fKuNsYGJsMTH1rq6kz6GR/v8kCM/aluj+W9/wDSf9BXV1TaX5Fmq+JO2JtgnkcH0pTc/Ge+c/dO9dXVVD5Er6KbbHwLXvdcn6yK0WmG3W3yvlgrEYjA4iurqo/0In/6S+F//wCxeHbwGx/3JTfooh+nEYJuamSP+lq8rqOIuff9+558F3CGcSYFyAJ4FWdVQLrgigKhZCVAgE7uSBg11dXLpmS+SPpHS8XNZGP8P9LK18yBrq6oNX2i/RfFlZr1a6uqPwXHCvbPBrq6uXRh1k8/WrX4rq6jicyqpPXV1N8meCCHFdXV1MXQ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C:\Users\User_01\Desktop\jhi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3880534"/>
            <a:ext cx="3571900" cy="2763161"/>
          </a:xfrm>
          <a:prstGeom prst="rect">
            <a:avLst/>
          </a:prstGeom>
          <a:noFill/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KARIKA GYŰRŰ TÖRTÉNETE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2910" y="1214422"/>
            <a:ext cx="7786742" cy="38576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     A karikagyűrű a végtelenségnek, az örökkévalónak, a hűségnek és a szerelemnek a jelképe. Az emberiséggel szinte egyidős és minden kultúrkörben megtalálható a karikagyűrű. Korunkban leginkább aranyból vagy platinából esetleg nemesacélból készülnek, a női karikagyűrűk nemritkán szikrázó drágakövekkel - leggyakrabban gyémánttal vagy rubinnal, zafírral - díszítve. A leánykérés hagyományosan a leánykérő gyűrűvel (mely nem azonos a karikagyűrűvel) történik. A briliánssal díszített eljegyzési gyűrűk az 1800-as évek vége felé terjedtek el szélesebb körben, de az a szokás, hogy a vőlegény ékköves gyűrűt ajándékoz arájának már jóval régebbi keletű. A rubin a szerelmet, a gyémánt a hűséget jelképezte.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EZÜST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300039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hu-HU" dirty="0" smtClean="0"/>
              <a:t>      Az ezüst fehéren csillogó, jól nyújtható és hengerelhető nemesfém, amiből igen vékony lemezek és huzalok készíthetők. Kémiailag ellenálló, tiszta levegőben vagy vízben megtartja színét és csillogását, de a levegőben levő kén-hidrogén megfeketíti, mert ezüst-szulfid képződik a felületén. Az oxigénnel</a:t>
            </a:r>
            <a:r>
              <a:rPr lang="hu-HU" u="sng" dirty="0" smtClean="0"/>
              <a:t> </a:t>
            </a:r>
            <a:r>
              <a:rPr lang="hu-HU" dirty="0" smtClean="0"/>
              <a:t>nem reagál, de olvadt állapotban elég sok oxigént képes oldani. Az olvadék lehűlése közben, az ezüst megszilárdulásakor az oldott oxigén erőteljesen fröcskölve szabadul fel.</a:t>
            </a:r>
          </a:p>
          <a:p>
            <a:pPr>
              <a:buNone/>
            </a:pPr>
            <a:r>
              <a:rPr lang="hu-HU" dirty="0" smtClean="0"/>
              <a:t>      Az áramot az összes ismert elektromos vezető közül a legjobban, még a réznél is jobban vezeti. A legalacsonyabb fagyos</a:t>
            </a:r>
            <a:r>
              <a:rPr lang="hu-HU" u="sng" dirty="0" smtClean="0"/>
              <a:t> </a:t>
            </a:r>
          </a:p>
          <a:p>
            <a:pPr>
              <a:buNone/>
            </a:pPr>
            <a:r>
              <a:rPr lang="hu-HU" dirty="0" smtClean="0"/>
              <a:t>      ellenállású fém. Drágasága miatt mégis viszonylag keveset használnak belőle az elektrotechnikában. </a:t>
            </a:r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15363" name="Picture 3" descr="C:\Users\User_01\Desktop\f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4214818"/>
            <a:ext cx="1943100" cy="2352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IGAZI GYÖNGY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0034" y="836712"/>
            <a:ext cx="8229600" cy="460851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hu-HU" dirty="0" smtClean="0"/>
              <a:t> </a:t>
            </a:r>
          </a:p>
          <a:p>
            <a:pPr>
              <a:buNone/>
            </a:pPr>
            <a:r>
              <a:rPr lang="hu-HU" dirty="0" smtClean="0"/>
              <a:t>       Néhány</a:t>
            </a:r>
            <a:r>
              <a:rPr lang="en-US" dirty="0" smtClean="0"/>
              <a:t> </a:t>
            </a:r>
            <a:r>
              <a:rPr lang="en-US" dirty="0" err="1" smtClean="0"/>
              <a:t>kagylónak</a:t>
            </a:r>
            <a:r>
              <a:rPr lang="en-US" dirty="0" smtClean="0"/>
              <a:t> a </a:t>
            </a:r>
            <a:r>
              <a:rPr lang="en-US" dirty="0" err="1" smtClean="0"/>
              <a:t>terméke</a:t>
            </a:r>
            <a:r>
              <a:rPr lang="en-US" dirty="0" smtClean="0"/>
              <a:t>. A </a:t>
            </a:r>
            <a:r>
              <a:rPr lang="en-US" dirty="0" err="1" smtClean="0"/>
              <a:t>hibátlan</a:t>
            </a:r>
            <a:r>
              <a:rPr lang="en-US" dirty="0" smtClean="0"/>
              <a:t>, </a:t>
            </a:r>
            <a:r>
              <a:rPr lang="en-US" dirty="0" err="1" smtClean="0"/>
              <a:t>kifogástalan</a:t>
            </a:r>
            <a:r>
              <a:rPr lang="en-US" dirty="0" smtClean="0"/>
              <a:t> </a:t>
            </a:r>
            <a:r>
              <a:rPr lang="hu-HU" dirty="0" smtClean="0"/>
              <a:t>gyöngy</a:t>
            </a:r>
            <a:r>
              <a:rPr lang="en-US" dirty="0" err="1" smtClean="0"/>
              <a:t>nek</a:t>
            </a:r>
            <a:r>
              <a:rPr lang="en-US" dirty="0" smtClean="0"/>
              <a:t> </a:t>
            </a:r>
            <a:r>
              <a:rPr lang="en-US" dirty="0" err="1" smtClean="0"/>
              <a:t>saját</a:t>
            </a:r>
            <a:r>
              <a:rPr lang="en-US" dirty="0" smtClean="0"/>
              <a:t> </a:t>
            </a:r>
            <a:r>
              <a:rPr lang="en-US" dirty="0" err="1" smtClean="0"/>
              <a:t>színe</a:t>
            </a:r>
            <a:r>
              <a:rPr lang="en-US" dirty="0" smtClean="0"/>
              <a:t> </a:t>
            </a:r>
            <a:r>
              <a:rPr lang="en-US" dirty="0" err="1" smtClean="0"/>
              <a:t>nincsen</a:t>
            </a:r>
            <a:r>
              <a:rPr lang="en-US" dirty="0" smtClean="0"/>
              <a:t>, </a:t>
            </a:r>
            <a:r>
              <a:rPr lang="en-US" dirty="0" err="1" smtClean="0"/>
              <a:t>csak</a:t>
            </a:r>
            <a:r>
              <a:rPr lang="en-US" dirty="0" smtClean="0"/>
              <a:t> </a:t>
            </a:r>
            <a:r>
              <a:rPr lang="en-US" dirty="0" err="1" smtClean="0"/>
              <a:t>színjátéka</a:t>
            </a:r>
            <a:r>
              <a:rPr lang="en-US" dirty="0" smtClean="0"/>
              <a:t> van. </a:t>
            </a:r>
            <a:r>
              <a:rPr lang="en-US" dirty="0" err="1" smtClean="0"/>
              <a:t>Színe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fénye</a:t>
            </a:r>
            <a:r>
              <a:rPr lang="en-US" dirty="0" smtClean="0"/>
              <a:t> a </a:t>
            </a:r>
            <a:r>
              <a:rPr lang="en-US" dirty="0" err="1" smtClean="0"/>
              <a:t>mészlerakódás</a:t>
            </a:r>
            <a:r>
              <a:rPr lang="en-US" dirty="0" smtClean="0"/>
              <a:t> </a:t>
            </a:r>
            <a:r>
              <a:rPr lang="en-US" dirty="0" err="1" smtClean="0"/>
              <a:t>módjától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alapanyaga</a:t>
            </a:r>
            <a:r>
              <a:rPr lang="en-US" dirty="0" smtClean="0"/>
              <a:t> </a:t>
            </a:r>
            <a:r>
              <a:rPr lang="en-US" dirty="0" err="1" smtClean="0"/>
              <a:t>átlátszóságától</a:t>
            </a:r>
            <a:r>
              <a:rPr lang="en-US" dirty="0" smtClean="0"/>
              <a:t> </a:t>
            </a:r>
            <a:r>
              <a:rPr lang="en-US" dirty="0" err="1" smtClean="0"/>
              <a:t>függ</a:t>
            </a:r>
            <a:r>
              <a:rPr lang="en-US" dirty="0" smtClean="0"/>
              <a:t>,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előbbitől</a:t>
            </a:r>
            <a:r>
              <a:rPr lang="en-US" dirty="0" smtClean="0"/>
              <a:t> </a:t>
            </a:r>
            <a:r>
              <a:rPr lang="en-US" dirty="0" err="1" smtClean="0"/>
              <a:t>kapja</a:t>
            </a:r>
            <a:r>
              <a:rPr lang="en-US" dirty="0" smtClean="0"/>
              <a:t> </a:t>
            </a:r>
            <a:r>
              <a:rPr lang="en-US" dirty="0" err="1" smtClean="0"/>
              <a:t>csillogó</a:t>
            </a:r>
            <a:r>
              <a:rPr lang="en-US" dirty="0" smtClean="0"/>
              <a:t> </a:t>
            </a:r>
            <a:r>
              <a:rPr lang="en-US" dirty="0" err="1" smtClean="0"/>
              <a:t>színjátékát</a:t>
            </a:r>
            <a:r>
              <a:rPr lang="en-US" dirty="0" smtClean="0"/>
              <a:t>,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utóbbitól</a:t>
            </a:r>
            <a:r>
              <a:rPr lang="en-US" dirty="0" smtClean="0"/>
              <a:t> </a:t>
            </a:r>
            <a:r>
              <a:rPr lang="en-US" dirty="0" err="1" smtClean="0"/>
              <a:t>enyhe</a:t>
            </a:r>
            <a:r>
              <a:rPr lang="en-US" dirty="0" smtClean="0"/>
              <a:t> </a:t>
            </a:r>
            <a:r>
              <a:rPr lang="en-US" dirty="0" err="1" smtClean="0"/>
              <a:t>fényét</a:t>
            </a:r>
            <a:r>
              <a:rPr lang="en-US" dirty="0" smtClean="0"/>
              <a:t>. </a:t>
            </a:r>
            <a:r>
              <a:rPr lang="en-US" dirty="0" err="1" smtClean="0"/>
              <a:t>Azon</a:t>
            </a:r>
            <a:r>
              <a:rPr lang="en-US" dirty="0" smtClean="0"/>
              <a:t> </a:t>
            </a:r>
            <a:r>
              <a:rPr lang="hu-HU" dirty="0" smtClean="0"/>
              <a:t>gyöngy</a:t>
            </a:r>
            <a:r>
              <a:rPr lang="en-US" dirty="0" err="1" smtClean="0"/>
              <a:t>öknek</a:t>
            </a:r>
            <a:r>
              <a:rPr lang="en-US" dirty="0" smtClean="0"/>
              <a:t>, </a:t>
            </a:r>
            <a:r>
              <a:rPr lang="en-US" dirty="0" err="1" smtClean="0"/>
              <a:t>amelyeknek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oszloprétegei</a:t>
            </a:r>
            <a:r>
              <a:rPr lang="en-US" dirty="0" smtClean="0"/>
              <a:t> </a:t>
            </a:r>
            <a:r>
              <a:rPr lang="en-US" dirty="0" err="1" smtClean="0"/>
              <a:t>majdnem</a:t>
            </a:r>
            <a:r>
              <a:rPr lang="en-US" dirty="0" smtClean="0"/>
              <a:t> </a:t>
            </a:r>
            <a:r>
              <a:rPr lang="en-US" dirty="0" err="1" smtClean="0"/>
              <a:t>teljesen</a:t>
            </a:r>
            <a:r>
              <a:rPr lang="en-US" dirty="0" smtClean="0"/>
              <a:t> </a:t>
            </a:r>
            <a:r>
              <a:rPr lang="en-US" dirty="0" err="1" smtClean="0"/>
              <a:t>színtelenek</a:t>
            </a:r>
            <a:r>
              <a:rPr lang="en-US" dirty="0" smtClean="0"/>
              <a:t>, s </a:t>
            </a:r>
            <a:r>
              <a:rPr lang="en-US" dirty="0" err="1" smtClean="0"/>
              <a:t>így</a:t>
            </a:r>
            <a:r>
              <a:rPr lang="en-US" dirty="0" smtClean="0"/>
              <a:t> </a:t>
            </a:r>
            <a:r>
              <a:rPr lang="en-US" dirty="0" err="1" smtClean="0"/>
              <a:t>átbocsátják</a:t>
            </a:r>
            <a:r>
              <a:rPr lang="en-US" dirty="0" smtClean="0"/>
              <a:t> a </a:t>
            </a:r>
            <a:r>
              <a:rPr lang="en-US" dirty="0" err="1" smtClean="0"/>
              <a:t>fényt</a:t>
            </a:r>
            <a:r>
              <a:rPr lang="en-US" dirty="0" smtClean="0"/>
              <a:t>, </a:t>
            </a:r>
            <a:r>
              <a:rPr lang="en-US" dirty="0" err="1" smtClean="0"/>
              <a:t>nagyobb</a:t>
            </a:r>
            <a:r>
              <a:rPr lang="en-US" dirty="0" smtClean="0"/>
              <a:t> a </a:t>
            </a:r>
            <a:r>
              <a:rPr lang="en-US" dirty="0" err="1" smtClean="0"/>
              <a:t>fényük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színpompájuk</a:t>
            </a:r>
            <a:r>
              <a:rPr lang="en-US" dirty="0" smtClean="0"/>
              <a:t>. A </a:t>
            </a:r>
            <a:r>
              <a:rPr lang="en-US" dirty="0" err="1" smtClean="0"/>
              <a:t>folyami</a:t>
            </a:r>
            <a:r>
              <a:rPr lang="en-US" dirty="0" smtClean="0"/>
              <a:t> </a:t>
            </a:r>
            <a:r>
              <a:rPr lang="hu-HU" dirty="0" smtClean="0"/>
              <a:t>gyöngy</a:t>
            </a:r>
            <a:r>
              <a:rPr lang="en-US" dirty="0" err="1" smtClean="0"/>
              <a:t>kagylók</a:t>
            </a:r>
            <a:r>
              <a:rPr lang="en-US" dirty="0" smtClean="0"/>
              <a:t> </a:t>
            </a:r>
            <a:r>
              <a:rPr lang="hu-HU" dirty="0" smtClean="0"/>
              <a:t>gyöngy</a:t>
            </a:r>
            <a:r>
              <a:rPr lang="en-US" dirty="0" err="1" smtClean="0"/>
              <a:t>eiben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oszloprétegek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színtelenek</a:t>
            </a:r>
            <a:r>
              <a:rPr lang="en-US" dirty="0" smtClean="0"/>
              <a:t>, </a:t>
            </a:r>
            <a:r>
              <a:rPr lang="en-US" dirty="0" err="1" smtClean="0"/>
              <a:t>azért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ilyen</a:t>
            </a:r>
            <a:r>
              <a:rPr lang="en-US" dirty="0" smtClean="0"/>
              <a:t> </a:t>
            </a:r>
            <a:r>
              <a:rPr lang="hu-HU" dirty="0" smtClean="0"/>
              <a:t>gyöngy</a:t>
            </a:r>
            <a:r>
              <a:rPr lang="en-US" dirty="0" err="1" smtClean="0"/>
              <a:t>ök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is </a:t>
            </a:r>
            <a:r>
              <a:rPr lang="en-US" dirty="0" err="1" smtClean="0"/>
              <a:t>oly</a:t>
            </a:r>
            <a:r>
              <a:rPr lang="en-US" dirty="0" smtClean="0"/>
              <a:t> </a:t>
            </a:r>
            <a:r>
              <a:rPr lang="en-US" dirty="0" err="1" smtClean="0"/>
              <a:t>szépek</a:t>
            </a:r>
            <a:r>
              <a:rPr lang="en-US" dirty="0" smtClean="0"/>
              <a:t>.  A </a:t>
            </a:r>
            <a:r>
              <a:rPr lang="hu-HU" dirty="0" smtClean="0"/>
              <a:t>gyöngy</a:t>
            </a:r>
            <a:r>
              <a:rPr lang="en-US" dirty="0" smtClean="0"/>
              <a:t> </a:t>
            </a:r>
            <a:r>
              <a:rPr lang="en-US" dirty="0" err="1" smtClean="0"/>
              <a:t>koránt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oly</a:t>
            </a:r>
            <a:r>
              <a:rPr lang="hu-HU" dirty="0" smtClean="0"/>
              <a:t>an</a:t>
            </a:r>
            <a:r>
              <a:rPr lang="en-US" dirty="0" smtClean="0"/>
              <a:t> </a:t>
            </a:r>
            <a:r>
              <a:rPr lang="en-US" dirty="0" err="1" smtClean="0"/>
              <a:t>kemény</a:t>
            </a:r>
            <a:r>
              <a:rPr lang="en-US" dirty="0" smtClean="0"/>
              <a:t>, mint a </a:t>
            </a:r>
            <a:r>
              <a:rPr lang="en-US" dirty="0" err="1" smtClean="0"/>
              <a:t>drágakövek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is </a:t>
            </a:r>
            <a:r>
              <a:rPr lang="en-US" dirty="0" err="1" smtClean="0"/>
              <a:t>oly</a:t>
            </a:r>
            <a:r>
              <a:rPr lang="hu-HU" dirty="0" smtClean="0"/>
              <a:t>an</a:t>
            </a:r>
            <a:r>
              <a:rPr lang="en-US" dirty="0" smtClean="0"/>
              <a:t> </a:t>
            </a:r>
            <a:r>
              <a:rPr lang="en-US" dirty="0" err="1" smtClean="0"/>
              <a:t>ellenálló.A</a:t>
            </a:r>
            <a:r>
              <a:rPr lang="en-US" dirty="0" smtClean="0"/>
              <a:t> </a:t>
            </a:r>
            <a:r>
              <a:rPr lang="hu-HU" dirty="0" smtClean="0"/>
              <a:t>gyöngy</a:t>
            </a:r>
            <a:r>
              <a:rPr lang="en-US" dirty="0" smtClean="0"/>
              <a:t> </a:t>
            </a:r>
            <a:r>
              <a:rPr lang="en-US" dirty="0" err="1" smtClean="0"/>
              <a:t>fénye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állandó</a:t>
            </a:r>
            <a:r>
              <a:rPr lang="en-US" dirty="0" smtClean="0"/>
              <a:t>, </a:t>
            </a:r>
            <a:r>
              <a:rPr lang="en-US" dirty="0" err="1" smtClean="0"/>
              <a:t>idővel</a:t>
            </a:r>
            <a:r>
              <a:rPr lang="en-US" dirty="0" smtClean="0"/>
              <a:t> </a:t>
            </a:r>
            <a:r>
              <a:rPr lang="en-US" dirty="0" err="1" smtClean="0"/>
              <a:t>eltűnik</a:t>
            </a:r>
            <a:r>
              <a:rPr lang="en-US" dirty="0" smtClean="0"/>
              <a:t>, </a:t>
            </a:r>
            <a:r>
              <a:rPr lang="en-US" dirty="0" err="1" smtClean="0"/>
              <a:t>különösen</a:t>
            </a:r>
            <a:r>
              <a:rPr lang="en-US" dirty="0" smtClean="0"/>
              <a:t>, ha </a:t>
            </a:r>
            <a:r>
              <a:rPr lang="en-US" dirty="0" err="1" smtClean="0"/>
              <a:t>gyakori</a:t>
            </a:r>
            <a:r>
              <a:rPr lang="en-US" dirty="0" smtClean="0"/>
              <a:t> </a:t>
            </a:r>
            <a:r>
              <a:rPr lang="en-US" dirty="0" err="1" smtClean="0"/>
              <a:t>hőmérsékletváltozások</a:t>
            </a:r>
            <a:r>
              <a:rPr lang="en-US" dirty="0" smtClean="0"/>
              <a:t> </a:t>
            </a:r>
            <a:r>
              <a:rPr lang="en-US" dirty="0" err="1" smtClean="0"/>
              <a:t>érik</a:t>
            </a:r>
            <a:r>
              <a:rPr lang="en-US" dirty="0" smtClean="0"/>
              <a:t>, </a:t>
            </a:r>
            <a:r>
              <a:rPr lang="en-US" dirty="0" err="1" smtClean="0"/>
              <a:t>vagy</a:t>
            </a:r>
            <a:r>
              <a:rPr lang="en-US" dirty="0" smtClean="0"/>
              <a:t> a </a:t>
            </a:r>
            <a:r>
              <a:rPr lang="en-US" dirty="0" err="1" smtClean="0"/>
              <a:t>viselésnél</a:t>
            </a:r>
            <a:r>
              <a:rPr lang="en-US" dirty="0" smtClean="0"/>
              <a:t> a test </a:t>
            </a:r>
            <a:r>
              <a:rPr lang="en-US" dirty="0" err="1" smtClean="0"/>
              <a:t>verejtékével</a:t>
            </a:r>
            <a:r>
              <a:rPr lang="en-US" dirty="0" smtClean="0"/>
              <a:t> </a:t>
            </a:r>
            <a:r>
              <a:rPr lang="en-US" dirty="0" err="1" smtClean="0"/>
              <a:t>érintkezik</a:t>
            </a:r>
            <a:r>
              <a:rPr lang="en-US" dirty="0" smtClean="0"/>
              <a:t>. A </a:t>
            </a:r>
            <a:r>
              <a:rPr lang="en-US" dirty="0" err="1" smtClean="0"/>
              <a:t>legkisebb</a:t>
            </a:r>
            <a:r>
              <a:rPr lang="en-US" dirty="0" smtClean="0"/>
              <a:t> </a:t>
            </a:r>
            <a:r>
              <a:rPr lang="hu-HU" dirty="0" smtClean="0"/>
              <a:t>gyöngy</a:t>
            </a:r>
            <a:r>
              <a:rPr lang="en-US" dirty="0" err="1" smtClean="0"/>
              <a:t>ök</a:t>
            </a:r>
            <a:r>
              <a:rPr lang="en-US" dirty="0" smtClean="0"/>
              <a:t> </a:t>
            </a:r>
            <a:r>
              <a:rPr lang="en-US" dirty="0" err="1" smtClean="0"/>
              <a:t>homokszemcse</a:t>
            </a:r>
            <a:r>
              <a:rPr lang="en-US" dirty="0" smtClean="0"/>
              <a:t> </a:t>
            </a:r>
            <a:r>
              <a:rPr lang="en-US" dirty="0" err="1" smtClean="0"/>
              <a:t>nagyságúak</a:t>
            </a:r>
            <a:r>
              <a:rPr lang="en-US" dirty="0" smtClean="0"/>
              <a:t>, a </a:t>
            </a:r>
            <a:r>
              <a:rPr lang="en-US" dirty="0" err="1" smtClean="0"/>
              <a:t>legnagyobb</a:t>
            </a:r>
            <a:r>
              <a:rPr lang="en-US" dirty="0" smtClean="0"/>
              <a:t> </a:t>
            </a:r>
            <a:r>
              <a:rPr lang="en-US" dirty="0" err="1" smtClean="0"/>
              <a:t>ismert</a:t>
            </a:r>
            <a:r>
              <a:rPr lang="en-US" dirty="0" smtClean="0"/>
              <a:t> </a:t>
            </a:r>
            <a:r>
              <a:rPr lang="hu-HU" dirty="0" smtClean="0"/>
              <a:t>gyöngy</a:t>
            </a:r>
            <a:r>
              <a:rPr lang="en-US" dirty="0" smtClean="0"/>
              <a:t> 35 mm </a:t>
            </a:r>
            <a:r>
              <a:rPr lang="en-US" dirty="0" err="1" smtClean="0"/>
              <a:t>hosszú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 27 mm </a:t>
            </a:r>
            <a:r>
              <a:rPr lang="en-US" dirty="0" err="1" smtClean="0"/>
              <a:t>széles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</a:t>
            </a:r>
            <a:r>
              <a:rPr lang="en-US" dirty="0" err="1" smtClean="0"/>
              <a:t>körtealakú</a:t>
            </a:r>
            <a:r>
              <a:rPr lang="en-US" dirty="0" smtClean="0"/>
              <a:t>. </a:t>
            </a:r>
            <a:r>
              <a:rPr lang="en-US" dirty="0" err="1" smtClean="0"/>
              <a:t>Minthogy</a:t>
            </a:r>
            <a:r>
              <a:rPr lang="en-US" dirty="0" smtClean="0"/>
              <a:t> a </a:t>
            </a:r>
            <a:r>
              <a:rPr lang="hu-HU" dirty="0" smtClean="0"/>
              <a:t>gyöngy</a:t>
            </a:r>
            <a:r>
              <a:rPr lang="en-US" dirty="0" smtClean="0"/>
              <a:t> </a:t>
            </a:r>
            <a:r>
              <a:rPr lang="en-US" dirty="0" err="1" smtClean="0"/>
              <a:t>mintegy</a:t>
            </a:r>
            <a:r>
              <a:rPr lang="en-US" dirty="0" smtClean="0"/>
              <a:t> 90 % </a:t>
            </a:r>
            <a:r>
              <a:rPr lang="en-US" dirty="0" err="1" smtClean="0"/>
              <a:t>szénsavas</a:t>
            </a:r>
            <a:r>
              <a:rPr lang="en-US" dirty="0" smtClean="0"/>
              <a:t> </a:t>
            </a:r>
            <a:r>
              <a:rPr lang="en-US" dirty="0" err="1" smtClean="0"/>
              <a:t>mészből</a:t>
            </a:r>
            <a:r>
              <a:rPr lang="en-US" dirty="0" smtClean="0"/>
              <a:t> </a:t>
            </a:r>
            <a:r>
              <a:rPr lang="en-US" dirty="0" err="1" smtClean="0"/>
              <a:t>áll</a:t>
            </a:r>
            <a:r>
              <a:rPr lang="en-US" dirty="0" smtClean="0"/>
              <a:t>, </a:t>
            </a:r>
            <a:r>
              <a:rPr lang="en-US" dirty="0" err="1" smtClean="0"/>
              <a:t>savak</a:t>
            </a:r>
            <a:r>
              <a:rPr lang="en-US" dirty="0" smtClean="0"/>
              <a:t> </a:t>
            </a:r>
            <a:r>
              <a:rPr lang="en-US" dirty="0" err="1" smtClean="0"/>
              <a:t>pezsgés</a:t>
            </a:r>
            <a:r>
              <a:rPr lang="en-US" dirty="0" smtClean="0"/>
              <a:t> </a:t>
            </a:r>
            <a:r>
              <a:rPr lang="en-US" dirty="0" err="1" smtClean="0"/>
              <a:t>közben</a:t>
            </a:r>
            <a:r>
              <a:rPr lang="en-US" dirty="0" smtClean="0"/>
              <a:t> </a:t>
            </a:r>
            <a:r>
              <a:rPr lang="en-US" dirty="0" err="1" smtClean="0"/>
              <a:t>feloldják</a:t>
            </a:r>
            <a:r>
              <a:rPr lang="en-US" dirty="0" smtClean="0"/>
              <a:t>, </a:t>
            </a:r>
            <a:r>
              <a:rPr lang="en-US" dirty="0" err="1" smtClean="0"/>
              <a:t>már</a:t>
            </a:r>
            <a:r>
              <a:rPr lang="en-US" dirty="0" smtClean="0"/>
              <a:t> </a:t>
            </a:r>
            <a:r>
              <a:rPr lang="en-US" dirty="0" err="1" smtClean="0"/>
              <a:t>erős</a:t>
            </a:r>
            <a:r>
              <a:rPr lang="en-US" dirty="0" smtClean="0"/>
              <a:t> </a:t>
            </a:r>
            <a:r>
              <a:rPr lang="en-US" dirty="0" err="1" smtClean="0"/>
              <a:t>ecetben</a:t>
            </a:r>
            <a:r>
              <a:rPr lang="en-US" dirty="0" smtClean="0"/>
              <a:t> </a:t>
            </a:r>
            <a:r>
              <a:rPr lang="en-US" dirty="0" err="1" smtClean="0"/>
              <a:t>való</a:t>
            </a:r>
            <a:r>
              <a:rPr lang="en-US" dirty="0" smtClean="0"/>
              <a:t> </a:t>
            </a:r>
            <a:r>
              <a:rPr lang="en-US" dirty="0" err="1" smtClean="0"/>
              <a:t>főzéssel</a:t>
            </a:r>
            <a:r>
              <a:rPr lang="en-US" dirty="0" smtClean="0"/>
              <a:t> is </a:t>
            </a:r>
            <a:r>
              <a:rPr lang="en-US" dirty="0" err="1" smtClean="0"/>
              <a:t>fel</a:t>
            </a:r>
            <a:r>
              <a:rPr lang="en-US" dirty="0" smtClean="0"/>
              <a:t> </a:t>
            </a:r>
            <a:r>
              <a:rPr lang="en-US" dirty="0" err="1" smtClean="0"/>
              <a:t>lehet</a:t>
            </a:r>
            <a:r>
              <a:rPr lang="en-US" dirty="0" smtClean="0"/>
              <a:t> </a:t>
            </a:r>
            <a:r>
              <a:rPr lang="en-US" dirty="0" err="1" smtClean="0"/>
              <a:t>oldani</a:t>
            </a:r>
            <a:r>
              <a:rPr lang="en-US" dirty="0" smtClean="0"/>
              <a:t>.</a:t>
            </a:r>
            <a:endParaRPr lang="hu-HU" dirty="0"/>
          </a:p>
        </p:txBody>
      </p:sp>
      <p:pic>
        <p:nvPicPr>
          <p:cNvPr id="14337" name="Picture 1" descr="C:\Users\User_01\Desktop\lo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4929198"/>
            <a:ext cx="1785950" cy="16573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ZAFÍR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158" y="908720"/>
            <a:ext cx="8229600" cy="380616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    Elsőrendű drágakő, a gyémánt után a legkeményebb ásvány. Lelőhelyei főként folyóhomokban Ceylon, Burma, Sziám és az Ural. A zafír, ha gömbösen van csiszolva, a ráeső fényben 6-ágú fénycsillagokat mutat. Jelenleg mesterségesen is készítik. Erős hevítéssel színtelenné válik. </a:t>
            </a:r>
            <a:endParaRPr lang="hu-HU" dirty="0"/>
          </a:p>
        </p:txBody>
      </p:sp>
      <p:pic>
        <p:nvPicPr>
          <p:cNvPr id="12289" name="Picture 1" descr="C:\Users\User_01\Desktop\x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4714884"/>
            <a:ext cx="2409825" cy="1895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hu-HU" dirty="0" smtClean="0"/>
              <a:t>SVAROVKI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9685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u-HU" dirty="0" smtClean="0"/>
              <a:t>       </a:t>
            </a:r>
            <a:r>
              <a:rPr lang="hu-HU" dirty="0" err="1" smtClean="0"/>
              <a:t>Svarovki</a:t>
            </a:r>
            <a:r>
              <a:rPr lang="hu-HU" dirty="0" smtClean="0"/>
              <a:t> A korund ásvány vörös színű, átlátszó válfaja, amely ritkaságánál és szépségénél fogva az elsőrendű drágakövek közé tartozik (igazi vagy keleti rubin). Különösen sokra becsülik a nagyobb, sötét vérszínű rubin-szemeket, amelyeknek értéke az ugyanolyan nagyságú színtelen gyémánténál is nagyobb. A rubin anyaga alumíniumoxid, amely tulajdonképpen színtelen anyag s a hozzákeveredett kevés idegen anyagtól, a krómoxidtól kapja a vörös színét. A krómoxid mennyiségétől függ a rubin színárnyalata, amely szerint különféle változatait különböztetik meg:</a:t>
            </a:r>
          </a:p>
          <a:p>
            <a:pPr>
              <a:buNone/>
            </a:pPr>
            <a:r>
              <a:rPr lang="hu-HU" dirty="0" smtClean="0"/>
              <a:t>           - a tiszta vörös színűek orientális rubin,</a:t>
            </a:r>
            <a:br>
              <a:rPr lang="hu-HU" dirty="0" smtClean="0"/>
            </a:br>
            <a:r>
              <a:rPr lang="hu-HU" dirty="0" smtClean="0"/>
              <a:t>     - a sötétebb vörösnek hím rubin,</a:t>
            </a:r>
            <a:br>
              <a:rPr lang="hu-HU" dirty="0" smtClean="0"/>
            </a:br>
            <a:r>
              <a:rPr lang="hu-HU" dirty="0" smtClean="0"/>
              <a:t>     - a világosabb vörösnek no rubin,</a:t>
            </a:r>
            <a:br>
              <a:rPr lang="hu-HU" dirty="0" smtClean="0"/>
            </a:br>
            <a:r>
              <a:rPr lang="hu-HU" dirty="0" smtClean="0"/>
              <a:t>     - az ibolyás színűnek ametiszt zafír vagy orientális zafír,</a:t>
            </a:r>
            <a:br>
              <a:rPr lang="hu-HU" dirty="0" smtClean="0"/>
            </a:br>
            <a:r>
              <a:rPr lang="hu-HU" dirty="0" smtClean="0"/>
              <a:t>     - a sárgásba játszónak orientális jácint, a sugaras fényjelenséget mutató    vörös színűnek csillagos rubin,  </a:t>
            </a:r>
            <a:r>
              <a:rPr lang="hu-HU" dirty="0" err="1" smtClean="0"/>
              <a:t>rubin-asztéria</a:t>
            </a:r>
            <a:r>
              <a:rPr lang="hu-HU" dirty="0" smtClean="0"/>
              <a:t> vagy rubin-macskaszem </a:t>
            </a:r>
            <a:endParaRPr lang="hu-HU" dirty="0"/>
          </a:p>
        </p:txBody>
      </p:sp>
      <p:pic>
        <p:nvPicPr>
          <p:cNvPr id="13313" name="Picture 1" descr="C:\Users\User_01\Desktop\kő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5157192"/>
            <a:ext cx="2224085" cy="14858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hu-HU" dirty="0" smtClean="0"/>
              <a:t>ARANY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73325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u-HU" dirty="0" smtClean="0"/>
              <a:t>     Az arany a pénzrendszer kezdetei óta fizetőeszköz, fontos szerepet játszik a világ kereskedelemben. Arisztotelész szerint a jó pénz előállítási költségének rendkívül magasnak kell lennie, így nem lehet korlátlanul növelni a mennyiségét, és ezért válik kívánatossá az emberek szemében. Ezért fogadják el áruik vagy munkaerejük ellenértékeként, ezért tartják ebben a megtakarításaikat, és fogadják el mérceként, amikor valaminek az értékét kell meghatározni. Arisztotelész szerint ezen követelményeknek az arany és az ezüst felel meg. Már az ókorban működtek aranybányák a világ számos pontján, amelyeket általában az uralkodó felügyelt. A kibányászott arany a kincstárba</a:t>
            </a:r>
            <a:r>
              <a:rPr lang="hu-HU" u="sng" dirty="0" smtClean="0"/>
              <a:t> </a:t>
            </a:r>
            <a:r>
              <a:rPr lang="hu-HU" dirty="0" smtClean="0"/>
              <a:t>került, majd feldolgozták.</a:t>
            </a:r>
          </a:p>
          <a:p>
            <a:pPr>
              <a:buNone/>
            </a:pPr>
            <a:r>
              <a:rPr lang="hu-HU" dirty="0" smtClean="0"/>
              <a:t>     A pénzveretés folyamán készültek azok az aranypénze, melyeket ma a régészeti ásások során találunk, és amelyek fontos információkkal szolgálnak egy-egy kort illetően, de alapvető fontossággal bírnak egyéb leletek.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SMARAGD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 fontScale="77500" lnSpcReduction="20000"/>
          </a:bodyPr>
          <a:lstStyle/>
          <a:p>
            <a:endParaRPr lang="hu-HU" dirty="0" smtClean="0"/>
          </a:p>
          <a:p>
            <a:pPr>
              <a:buNone/>
            </a:pPr>
            <a:r>
              <a:rPr lang="hu-HU" dirty="0" smtClean="0"/>
              <a:t>     Drágakő, a szép zöldszínű, átlátszó nemes fajtája, amelyet a másodrendű drágakövek közé sorolnak. Színét valószínűleg kevés krómoxid idézi elő, bár e tekintetben a vélemények még mindig megoszlanak és némelyek szerint valami szerves vegyület a festőanyag, mert a smaragd hevítve színét veszti. Az ókorban a legkedveltebb drágakő volt. A középkorban sokféle babonát hittek róla, a látás megjavítójának tartották, a jövendőmondók és a reménység köve volt. Értéke újabban csökkent. Ha sok repedéssel van tele, akkor mohos smaragdnak hívják. A hibátlan kövek igen ritkák, a hibák többnyire nem mindjárt mutatkoznak, sokáig viselve foltonként változnak a színei. Hamisítványai gyanánt zöld, </a:t>
            </a:r>
            <a:r>
              <a:rPr lang="hu-HU" dirty="0" err="1" smtClean="0"/>
              <a:t>zöld</a:t>
            </a:r>
            <a:r>
              <a:rPr lang="hu-HU" dirty="0" smtClean="0"/>
              <a:t> fluorit, apatit, malachit és üveg szolgálnak.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369</Words>
  <Application>Microsoft Office PowerPoint</Application>
  <PresentationFormat>Diavetítés a képernyőre (4:3 oldalarány)</PresentationFormat>
  <Paragraphs>37</Paragraphs>
  <Slides>14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Office-téma</vt:lpstr>
      <vt:lpstr>Bozsányi Amanda Melinda  Ékszerek</vt:lpstr>
      <vt:lpstr>BIZSU</vt:lpstr>
      <vt:lpstr>A KARIKA GYŰRŰ TÖRTÉNETE</vt:lpstr>
      <vt:lpstr>EZÜST</vt:lpstr>
      <vt:lpstr>IGAZI GYÖNGY</vt:lpstr>
      <vt:lpstr>ZAFÍR</vt:lpstr>
      <vt:lpstr>SVAROVKI</vt:lpstr>
      <vt:lpstr>ARANY</vt:lpstr>
      <vt:lpstr>SMARAGD</vt:lpstr>
      <vt:lpstr>TROPÁZ</vt:lpstr>
      <vt:lpstr>BOROSTYÁN</vt:lpstr>
      <vt:lpstr>SZINTETIKUS KÖVEK</vt:lpstr>
      <vt:lpstr>NEMES OPÁL</vt:lpstr>
      <vt:lpstr>14.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</dc:title>
  <dc:creator>User_01</dc:creator>
  <cp:lastModifiedBy>ASUS</cp:lastModifiedBy>
  <cp:revision>31</cp:revision>
  <dcterms:created xsi:type="dcterms:W3CDTF">2014-04-02T13:54:13Z</dcterms:created>
  <dcterms:modified xsi:type="dcterms:W3CDTF">2014-04-24T18:53:08Z</dcterms:modified>
</cp:coreProperties>
</file>